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4" r:id="rId2"/>
    <p:sldMasterId id="2147483686" r:id="rId3"/>
  </p:sldMasterIdLst>
  <p:notesMasterIdLst>
    <p:notesMasterId r:id="rId36"/>
  </p:notesMasterIdLst>
  <p:sldIdLst>
    <p:sldId id="321" r:id="rId4"/>
    <p:sldId id="338" r:id="rId5"/>
    <p:sldId id="333" r:id="rId6"/>
    <p:sldId id="282" r:id="rId7"/>
    <p:sldId id="267" r:id="rId8"/>
    <p:sldId id="331" r:id="rId9"/>
    <p:sldId id="332" r:id="rId10"/>
    <p:sldId id="259" r:id="rId11"/>
    <p:sldId id="268" r:id="rId12"/>
    <p:sldId id="347" r:id="rId13"/>
    <p:sldId id="272" r:id="rId14"/>
    <p:sldId id="335" r:id="rId15"/>
    <p:sldId id="336" r:id="rId16"/>
    <p:sldId id="334" r:id="rId17"/>
    <p:sldId id="260" r:id="rId18"/>
    <p:sldId id="316" r:id="rId19"/>
    <p:sldId id="279" r:id="rId20"/>
    <p:sldId id="280" r:id="rId21"/>
    <p:sldId id="263" r:id="rId22"/>
    <p:sldId id="322" r:id="rId23"/>
    <p:sldId id="281" r:id="rId24"/>
    <p:sldId id="257" r:id="rId25"/>
    <p:sldId id="25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24" r:id="rId3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F25DD0C-5A2F-4B47-A4C7-0388DF729A5A}">
  <a:tblStyle styleId="{9F25DD0C-5A2F-4B47-A4C7-0388DF729A5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 autoAdjust="0"/>
    <p:restoredTop sz="76043" autoAdjust="0"/>
  </p:normalViewPr>
  <p:slideViewPr>
    <p:cSldViewPr snapToGrid="0">
      <p:cViewPr varScale="1">
        <p:scale>
          <a:sx n="93" d="100"/>
          <a:sy n="93" d="100"/>
        </p:scale>
        <p:origin x="166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86827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695" rIns="91417" bIns="45695" anchor="t" anchorCtr="0">
            <a:noAutofit/>
          </a:bodyPr>
          <a:lstStyle/>
          <a:p>
            <a:r>
              <a:rPr lang="de-DE"/>
              <a:t>Hinweis auf unsere zentralen Vereins-Veranstaltungen mit Bitte um</a:t>
            </a:r>
            <a:endParaRPr/>
          </a:p>
          <a:p>
            <a:r>
              <a:rPr lang="de-DE"/>
              <a:t>Unterstützung und Teilnahme</a:t>
            </a: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695" rIns="91417" bIns="45695" anchor="b" anchorCtr="0">
            <a:noAutofit/>
          </a:bodyPr>
          <a:lstStyle/>
          <a:p>
            <a:fld id="{00000000-1234-1234-1234-123412341234}" type="slidenum">
              <a:rPr lang="de-DE"/>
              <a:pPr/>
              <a:t>2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de-DE" dirty="0"/>
              <a:t>Gespräche Tourist-Infos</a:t>
            </a:r>
            <a:r>
              <a:rPr lang="de-DE" baseline="0" dirty="0"/>
              <a:t> zur Kontaktaufnahme und Absprache zur Bewerbung/Konditionen unserer Angebote</a:t>
            </a: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Gespräch Rhh-Touristik einmal jährlich zu aktuellen Themen mit der gesamten Gruppe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266" name="Google Shape;266;p13:notes"/>
          <p:cNvSpPr txBox="1">
            <a:spLocks noGrp="1"/>
          </p:cNvSpPr>
          <p:nvPr>
            <p:ph type="sldNum" idx="12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5;p5:notes">
            <a:extLst>
              <a:ext uri="{FF2B5EF4-FFF2-40B4-BE49-F238E27FC236}">
                <a16:creationId xmlns:a16="http://schemas.microsoft.com/office/drawing/2014/main" id="{02E9BD90-8C23-FE5B-C685-6D8D61C4F034}"/>
              </a:ext>
            </a:extLst>
          </p:cNvPr>
          <p:cNvSpPr txBox="1"/>
          <p:nvPr/>
        </p:nvSpPr>
        <p:spPr>
          <a:xfrm>
            <a:off x="3884755" y="8685364"/>
            <a:ext cx="2971443" cy="4568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08D7060-DF06-4F7F-AF8B-C39D51A0EF56}" type="slidenum">
              <a:t>14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Arial" pitchFamily="2"/>
            </a:endParaRPr>
          </a:p>
        </p:txBody>
      </p:sp>
      <p:sp>
        <p:nvSpPr>
          <p:cNvPr id="3" name="Foliennummernplatzhalter 6">
            <a:extLst>
              <a:ext uri="{FF2B5EF4-FFF2-40B4-BE49-F238E27FC236}">
                <a16:creationId xmlns:a16="http://schemas.microsoft.com/office/drawing/2014/main" id="{03910EC1-A399-6A63-267F-1DBBDB0D8913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4EC84F0-D9B8-4026-97A4-469882759A6C}" type="slidenum">
              <a:t>14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Google Shape;193;p5:notes">
            <a:extLst>
              <a:ext uri="{FF2B5EF4-FFF2-40B4-BE49-F238E27FC236}">
                <a16:creationId xmlns:a16="http://schemas.microsoft.com/office/drawing/2014/main" id="{3D79BE18-CBDE-3D7B-D1FE-4AA0641C0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5" name="Google Shape;194;p5:notes">
            <a:extLst>
              <a:ext uri="{FF2B5EF4-FFF2-40B4-BE49-F238E27FC236}">
                <a16:creationId xmlns:a16="http://schemas.microsoft.com/office/drawing/2014/main" id="{7E7E6BC7-449A-74FC-C30D-9FCB81C897F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043" cy="4114443"/>
          </a:xfrm>
        </p:spPr>
        <p:txBody>
          <a:bodyPr lIns="91440" tIns="45720" rIns="91440" bIns="45720"/>
          <a:lstStyle/>
          <a:p>
            <a:pPr marL="0" lvl="0" indent="0" algn="l"/>
            <a:r>
              <a:rPr lang="de-DE"/>
              <a:t>Hinweis auf unsere zentralen Vereins-Veranstaltungen mit Bitte um</a:t>
            </a:r>
          </a:p>
          <a:p>
            <a:pPr marL="0" lvl="0" indent="0" algn="l"/>
            <a:r>
              <a:rPr lang="de-DE"/>
              <a:t>Unterstützung und Teilnahme</a:t>
            </a:r>
          </a:p>
        </p:txBody>
      </p:sp>
    </p:spTree>
    <p:extLst>
      <p:ext uri="{BB962C8B-B14F-4D97-AF65-F5344CB8AC3E}">
        <p14:creationId xmlns:p14="http://schemas.microsoft.com/office/powerpoint/2010/main" val="998789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5;p5:notes">
            <a:extLst>
              <a:ext uri="{FF2B5EF4-FFF2-40B4-BE49-F238E27FC236}">
                <a16:creationId xmlns:a16="http://schemas.microsoft.com/office/drawing/2014/main" id="{02E9BD90-8C23-FE5B-C685-6D8D61C4F034}"/>
              </a:ext>
            </a:extLst>
          </p:cNvPr>
          <p:cNvSpPr txBox="1"/>
          <p:nvPr/>
        </p:nvSpPr>
        <p:spPr>
          <a:xfrm>
            <a:off x="3884755" y="8685364"/>
            <a:ext cx="2971443" cy="4568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08D7060-DF06-4F7F-AF8B-C39D51A0EF56}" type="slidenum">
              <a:t>15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Arial" pitchFamily="2"/>
            </a:endParaRPr>
          </a:p>
        </p:txBody>
      </p:sp>
      <p:sp>
        <p:nvSpPr>
          <p:cNvPr id="3" name="Foliennummernplatzhalter 6">
            <a:extLst>
              <a:ext uri="{FF2B5EF4-FFF2-40B4-BE49-F238E27FC236}">
                <a16:creationId xmlns:a16="http://schemas.microsoft.com/office/drawing/2014/main" id="{03910EC1-A399-6A63-267F-1DBBDB0D8913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4EC84F0-D9B8-4026-97A4-469882759A6C}" type="slidenum">
              <a:t>15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Google Shape;193;p5:notes">
            <a:extLst>
              <a:ext uri="{FF2B5EF4-FFF2-40B4-BE49-F238E27FC236}">
                <a16:creationId xmlns:a16="http://schemas.microsoft.com/office/drawing/2014/main" id="{3D79BE18-CBDE-3D7B-D1FE-4AA0641C0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5" name="Google Shape;194;p5:notes">
            <a:extLst>
              <a:ext uri="{FF2B5EF4-FFF2-40B4-BE49-F238E27FC236}">
                <a16:creationId xmlns:a16="http://schemas.microsoft.com/office/drawing/2014/main" id="{7E7E6BC7-449A-74FC-C30D-9FCB81C897F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043" cy="4114443"/>
          </a:xfrm>
        </p:spPr>
        <p:txBody>
          <a:bodyPr lIns="91440" tIns="45720" rIns="91440" bIns="45720"/>
          <a:lstStyle/>
          <a:p>
            <a:pPr marL="0" lvl="0" indent="0" algn="l"/>
            <a:r>
              <a:rPr lang="de-DE"/>
              <a:t>Hinweis auf unsere zentralen Vereins-Veranstaltungen mit Bitte um</a:t>
            </a:r>
          </a:p>
          <a:p>
            <a:pPr marL="0" lvl="0" indent="0" algn="l"/>
            <a:r>
              <a:rPr lang="de-DE"/>
              <a:t>Unterstützung und Teilnahme</a:t>
            </a:r>
          </a:p>
        </p:txBody>
      </p:sp>
    </p:spTree>
    <p:extLst>
      <p:ext uri="{BB962C8B-B14F-4D97-AF65-F5344CB8AC3E}">
        <p14:creationId xmlns:p14="http://schemas.microsoft.com/office/powerpoint/2010/main" val="325678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de-DE"/>
              <a:pPr/>
              <a:t>16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59540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58439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19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2596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86" name="Google Shape;18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63128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695" rIns="91417" bIns="45695" anchor="t" anchorCtr="0">
            <a:noAutofit/>
          </a:bodyPr>
          <a:lstStyle/>
          <a:p>
            <a:r>
              <a:rPr lang="de-DE"/>
              <a:t>Hinweis auf unsere zentralen Vereins-Veranstaltungen mit Bitte um</a:t>
            </a:r>
            <a:endParaRPr/>
          </a:p>
          <a:p>
            <a:r>
              <a:rPr lang="de-DE"/>
              <a:t>Unterstützung und Teilnahme</a:t>
            </a: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695" rIns="91417" bIns="45695" anchor="b" anchorCtr="0">
            <a:noAutofit/>
          </a:bodyPr>
          <a:lstStyle/>
          <a:p>
            <a:fld id="{00000000-1234-1234-1234-123412341234}" type="slidenum">
              <a:rPr lang="de-DE"/>
              <a:pPr/>
              <a:t>22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61164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695" rIns="91417" bIns="45695" anchor="t" anchorCtr="0">
            <a:noAutofit/>
          </a:bodyPr>
          <a:lstStyle/>
          <a:p>
            <a:r>
              <a:rPr lang="de-DE"/>
              <a:t>Hinweis auf unsere zentralen Vereins-Veranstaltungen mit Bitte um</a:t>
            </a:r>
            <a:endParaRPr/>
          </a:p>
          <a:p>
            <a:r>
              <a:rPr lang="de-DE"/>
              <a:t>Unterstützung und Teilnahme</a:t>
            </a: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695" rIns="91417" bIns="45695" anchor="b" anchorCtr="0">
            <a:noAutofit/>
          </a:bodyPr>
          <a:lstStyle/>
          <a:p>
            <a:fld id="{00000000-1234-1234-1234-123412341234}" type="slidenum">
              <a:rPr lang="de-DE"/>
              <a:p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9161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24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54732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45162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93999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18932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28244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86" name="Google Shape;18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07703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86" name="Google Shape;18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31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86" name="Google Shape;18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6312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1281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57" name="Google Shape;25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dirty="0"/>
              <a:t>Einige  Informationen beruhen auf Rückmeldungen aus der Wandergruppe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85D24-4357-C849-AB71-C8687CAB43F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5513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85D24-4357-C849-AB71-C8687CAB43F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044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85D24-4357-C849-AB71-C8687CAB43F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998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Aktuell sind</a:t>
            </a:r>
            <a:r>
              <a:rPr lang="de-DE" baseline="0" dirty="0"/>
              <a:t> in der </a:t>
            </a:r>
            <a:r>
              <a:rPr lang="de-DE" dirty="0"/>
              <a:t>Tourismusgruppe 18 interessierten KWB erfasst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Kooperationspartner im Schwerpunkt Winzer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Standardisierte Gruppenangebote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Unsere Zielgruppe:	Touristen, Tagungsgäste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Jederzeit buchbar	(Touristische Vorgabe)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" name="Google Shape;266;p13:notes"/>
          <p:cNvSpPr txBox="1">
            <a:spLocks noGrp="1"/>
          </p:cNvSpPr>
          <p:nvPr>
            <p:ph type="sldNum" idx="12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Aktuell sind</a:t>
            </a:r>
            <a:r>
              <a:rPr lang="de-DE" baseline="0" dirty="0"/>
              <a:t> in der </a:t>
            </a:r>
            <a:r>
              <a:rPr lang="de-DE" dirty="0"/>
              <a:t>Tourismusgruppe 18 interessierten KWB erfasst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Kooperationspartner im Schwerpunkt Winzer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Standardisierte Gruppenangebote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Unsere Zielgruppe:	Touristen, Tagungsgäste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Jederzeit buchbar	(Touristische Vorgabe)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" name="Google Shape;266;p13:notes"/>
          <p:cNvSpPr txBox="1">
            <a:spLocks noGrp="1"/>
          </p:cNvSpPr>
          <p:nvPr>
            <p:ph type="sldNum" idx="12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Mitgliederversammlung der Kultur- und Weinbotschafter Rheinhessen e.V. am 16.03.2023</a:t>
            </a: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431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7201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0223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621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562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5535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2743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275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4851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228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Mitgliederversammlung der Kultur- und Weinbotschafter Rheinhessen e.V. am 16.03.2023</a:t>
            </a:r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864EE2-8C3B-4B5E-BB4D-A84F7F9B3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6692A16-2855-4E98-81C7-5620D75A9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64B4DD-068E-4904-9663-8ABA5F21E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129353-CD50-402D-A255-67B134063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93FD7D-D26C-4AD4-9F74-5C99EDFD3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134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1F4B5E-2789-4F36-88D1-01A3EC7D8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BC5B79-3081-493E-8AF8-0CF828384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68ABEF-1BF6-4050-AA90-BD2460BDF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B486F5-545E-443B-9B67-4A91A94D7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9C8CAD-A0A6-47A9-827A-772AAC826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016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C91F68-E6FC-43D3-B7B9-4D365B8E1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A7E786-003C-49E7-9911-B77D854A9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AB426F-B4B0-4453-9EF0-AF566569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4A3AB6-EF0F-4E00-9BE4-6A4EFE45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6CCA7D-33B9-4780-AA4B-B4BCF75F0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182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CCBD3B-BAAB-4CAD-931C-67AC44851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7FE052-2FE3-4DB0-8021-DE45353EA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024BCB2-015A-43A0-9E39-25DAF00CD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18CEB3-C974-4093-9906-195DDB52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F562A0-C5EF-4267-91FD-FB0B53D37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FBA00A2-41C9-438F-9110-FB45517C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14680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FCE2A9-99AB-4EA6-9915-3048F0AD6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06314F-A296-44C9-9C0E-1ECE2A0BB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6DC29DD-DE5C-4396-BFE0-6168C6EFA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01A9EF-E6BA-4820-A094-D73E80692A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6A21BAE-D3C8-49F5-AC57-8D7F27FCEA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D643903-3A61-4554-868F-8DC00628D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2D98E8D-0D4C-4390-904B-9449989BC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15559C9-DC81-4F90-A0A6-D74910FFA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7151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4C4EB-C212-450C-BD00-ADA20E317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4A129CA-2D18-4541-894E-9974B19C0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F1005AD-63AB-467B-8E21-A91FDEEE1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285C28F-A26E-4EDC-8E1C-BBFD83FCD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00108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109BBE4-B745-445C-A4FA-14AA8334A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CA9C2F2-8A52-400E-8F03-FB2AA7BDC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965B40-62EE-4266-ABFA-DBCE89D34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0554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F8D2DE-FF01-4C43-B79D-3FE2126F2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6BF9FC-B93A-40D3-B91B-6A254BC44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5C421E8-1630-4F5D-B96D-5671404A7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D9F55B1-61DA-4753-98D0-84801B94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0A4CF2-884B-44B6-8714-A32CC8262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3F0C1D3-9BC0-4685-88C4-E9EF185A1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9719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4FD27-0D73-404D-BA52-18D4BEFF6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5CD5F70-711E-4A6A-A2BF-1C94C7C116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4D80C8-D3E6-42ED-ADFF-C4E9B0AFE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1DCF4B-FB7D-4531-95AF-C4E7F1129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62E5728-2F86-4586-96CD-57862726F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031EC31-7AE4-4B5C-A2FA-D20A3E7FD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75277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BD484A-B033-4333-AC2F-02E78DE2D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AAA58AF-2A32-42F4-B67C-938DF354B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10984C-89B5-4660-9889-F43CE9D61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181165-D9E4-404E-832E-2CEB9A857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7708B3-9886-41C5-8A1C-B719DC29B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8192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Mitgliederversammlung der Kultur- und Weinbotschafter Rheinhessen e.V. am 16.03.2023</a:t>
            </a:r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44283AF-47F3-4CCF-81F7-5307FDC74F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B29BB91-FB88-41C4-AE07-DCDC4E9A7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252922-9215-4F01-91B0-57A459A9C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368F7B-4273-4D53-A95A-39D110BF4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506D73-31BA-44CF-A3BD-B64A26BA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432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 mit Über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Mitgliederversammlung der Kultur- und Weinbotschafter Rheinhessen e.V. am 16.03.2023</a:t>
            </a:r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Über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Mitgliederversammlung der Kultur- und Weinbotschafter Rheinhessen e.V. am 16.03.2023</a:t>
            </a:r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Mitgliederversammlung der Kultur- und Weinbotschafter Rheinhessen e.V. am 16.03.2023</a:t>
            </a:r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aler Titel u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Mitgliederversammlung der Kultur- und Weinbotschafter Rheinhessen e.V. am 16.03.2023</a:t>
            </a:r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33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396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de-DE"/>
              <a:t>Mitgliederversammlung der Kultur- und Weinbotschafter Rheinhessen e.V. am 16.03.2023</a:t>
            </a:r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72" r:id="rId8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755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648CF63-1063-4FB9-AD05-F405C469E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8F8E14-B69A-48F4-9FC1-08140AC3B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0DC0F6-A9D4-4971-8846-517B52BF13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3FABF9-B4E4-423F-81C6-26C1D0744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Mitgliederversammlung der Kultur- und Weinbotschafter Rheinhessen e.V. am 16.03.2023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39FB11-D3A6-4058-BFFB-BD5B17C10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051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www.instagram.com/weingut_daetwyl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www.facebook.com/Daetwy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hyperlink" Target="http://www.kwb-rheinhessen.de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wandern@rheinhessen.d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580" y="1661478"/>
            <a:ext cx="8229600" cy="4007802"/>
          </a:xfrm>
        </p:spPr>
        <p:txBody>
          <a:bodyPr/>
          <a:lstStyle/>
          <a:p>
            <a: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Mitgliederversammlung </a:t>
            </a:r>
            <a:b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</a:br>
            <a: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der </a:t>
            </a:r>
            <a:b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</a:br>
            <a: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Kultur- und Weinbotschafter </a:t>
            </a:r>
            <a:b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</a:br>
            <a: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Rheinhessen e.V.</a:t>
            </a:r>
            <a:b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</a:br>
            <a: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am 16.März 2023</a:t>
            </a:r>
          </a:p>
        </p:txBody>
      </p:sp>
      <p:pic>
        <p:nvPicPr>
          <p:cNvPr id="3" name="Google Shape;163;p25" descr="D:\AKulturbotschafter\Logos\KWB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ußzeilenplatzhalter 3"/>
          <p:cNvSpPr>
            <a:spLocks noGrp="1"/>
          </p:cNvSpPr>
          <p:nvPr>
            <p:ph type="ftr" idx="11"/>
          </p:nvPr>
        </p:nvSpPr>
        <p:spPr>
          <a:xfrm>
            <a:off x="807720" y="6356350"/>
            <a:ext cx="7642860" cy="365125"/>
          </a:xfrm>
        </p:spPr>
        <p:txBody>
          <a:bodyPr/>
          <a:lstStyle/>
          <a:p>
            <a:r>
              <a:rPr lang="de-DE" dirty="0"/>
              <a:t>Mitgliederversammlung der Kultur- und Weinbotschafter Rheinhessen e.V. am 16.03.2023</a:t>
            </a:r>
          </a:p>
        </p:txBody>
      </p:sp>
    </p:spTree>
    <p:extLst>
      <p:ext uri="{BB962C8B-B14F-4D97-AF65-F5344CB8AC3E}">
        <p14:creationId xmlns:p14="http://schemas.microsoft.com/office/powerpoint/2010/main" val="3045783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 txBox="1">
            <a:spLocks noGrp="1"/>
          </p:cNvSpPr>
          <p:nvPr>
            <p:ph type="title"/>
          </p:nvPr>
        </p:nvSpPr>
        <p:spPr>
          <a:xfrm>
            <a:off x="421196" y="188640"/>
            <a:ext cx="709212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</a:rPr>
              <a:t>Berichte</a:t>
            </a:r>
            <a:endParaRPr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70" name="Google Shape;270;p37"/>
          <p:cNvSpPr txBox="1"/>
          <p:nvPr/>
        </p:nvSpPr>
        <p:spPr>
          <a:xfrm>
            <a:off x="806828" y="1507776"/>
            <a:ext cx="500073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Tourismusgruppe</a:t>
            </a:r>
            <a:b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667" y="1547532"/>
            <a:ext cx="2327574" cy="4655148"/>
          </a:xfrm>
          <a:prstGeom prst="rect">
            <a:avLst/>
          </a:prstGeom>
        </p:spPr>
      </p:pic>
      <p:sp>
        <p:nvSpPr>
          <p:cNvPr id="7" name="Google Shape;270;p37"/>
          <p:cNvSpPr txBox="1"/>
          <p:nvPr/>
        </p:nvSpPr>
        <p:spPr>
          <a:xfrm>
            <a:off x="815004" y="2345967"/>
            <a:ext cx="5300870" cy="1639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Standardisierte Angebote für Gruppen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Jederzeit verfügbar/buchbar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Bewerbung auch über Tourist-Info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Ziel:</a:t>
            </a: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Rheinhessen kennenlernen</a:t>
            </a:r>
            <a:b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70;p37"/>
          <p:cNvSpPr txBox="1"/>
          <p:nvPr/>
        </p:nvSpPr>
        <p:spPr>
          <a:xfrm>
            <a:off x="801752" y="4489480"/>
            <a:ext cx="4694386" cy="1124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Bestehend aus 12 aktiven KWB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aktiven Kooperationspartnern</a:t>
            </a:r>
            <a:b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idx="11"/>
          </p:nvPr>
        </p:nvSpPr>
        <p:spPr>
          <a:xfrm>
            <a:off x="982979" y="6356350"/>
            <a:ext cx="7383261" cy="365125"/>
          </a:xfrm>
        </p:spPr>
        <p:txBody>
          <a:bodyPr/>
          <a:lstStyle/>
          <a:p>
            <a:r>
              <a:rPr lang="de-DE" dirty="0"/>
              <a:t>Mitgliederversammlung der Kultur- und Weinbotschafter Rheinhessen e.V. am 16.03.2023</a:t>
            </a:r>
          </a:p>
        </p:txBody>
      </p:sp>
    </p:spTree>
    <p:extLst>
      <p:ext uri="{BB962C8B-B14F-4D97-AF65-F5344CB8AC3E}">
        <p14:creationId xmlns:p14="http://schemas.microsoft.com/office/powerpoint/2010/main" val="3174236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 txBox="1">
            <a:spLocks noGrp="1"/>
          </p:cNvSpPr>
          <p:nvPr>
            <p:ph type="title"/>
          </p:nvPr>
        </p:nvSpPr>
        <p:spPr>
          <a:xfrm>
            <a:off x="421196" y="188640"/>
            <a:ext cx="675684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2800"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</a:rPr>
              <a:t>Berichte</a:t>
            </a:r>
            <a:endParaRPr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9552" y="1596548"/>
            <a:ext cx="83129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63538" indent="-363538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1pPr>
            <a:lvl2pPr marL="895350" indent="7938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2pPr>
            <a:lvl3pPr marL="1814513" indent="-457200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3pPr>
            <a:lvl4pPr marL="2451100" indent="-457200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4pPr>
            <a:lvl5pPr marL="3087688" indent="-457200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5pPr>
            <a:lvl6pPr marL="35448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6pPr>
            <a:lvl7pPr marL="40020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7pPr>
            <a:lvl8pPr marL="44592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8pPr>
            <a:lvl9pPr marL="49164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marL="0" indent="0">
              <a:spcBef>
                <a:spcPct val="50000"/>
              </a:spcBef>
              <a:defRPr/>
            </a:pP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Gruppentreffen</a:t>
            </a:r>
            <a:b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28.04.22 Präsenz-Treffen Tourismusgruppe in Wörrstadt</a:t>
            </a:r>
          </a:p>
          <a:p>
            <a:pPr marL="0" indent="0">
              <a:spcBef>
                <a:spcPct val="50000"/>
              </a:spcBef>
              <a:defRPr/>
            </a:pPr>
            <a:b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- 28.09.22 Präsenz-Treffen Tourismusgruppe in Nierstein</a:t>
            </a:r>
            <a:b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- weiterhin Gruppen-Info per Mail in 2022</a:t>
            </a:r>
            <a:endParaRPr lang="de-DE" altLang="de-DE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50000"/>
              </a:spcBef>
              <a:defRPr/>
            </a:pP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Gespräche Tourist-Infos</a:t>
            </a:r>
            <a:b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Abstimmungsgespräche mit regionalen </a:t>
            </a:r>
            <a:r>
              <a:rPr lang="de-DE" alt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TI´s</a:t>
            </a: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fortlaufend durch Gruppe </a:t>
            </a:r>
          </a:p>
          <a:p>
            <a:pPr marL="0" indent="0">
              <a:spcBef>
                <a:spcPct val="50000"/>
              </a:spcBef>
              <a:defRPr/>
            </a:pPr>
            <a:b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- Gespräch TI Oppenheim zu Kooperation am 03.08.22</a:t>
            </a:r>
          </a:p>
          <a:p>
            <a:pPr marL="0" indent="0">
              <a:spcBef>
                <a:spcPct val="50000"/>
              </a:spcBef>
              <a:defRPr/>
            </a:pPr>
            <a:b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- Jahresgespräch mit </a:t>
            </a:r>
            <a:r>
              <a:rPr lang="de-DE" alt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mainzplus</a:t>
            </a: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15.02.23 in Mainz</a:t>
            </a:r>
          </a:p>
          <a:p>
            <a:pPr marL="0" indent="0">
              <a:spcBef>
                <a:spcPct val="50000"/>
              </a:spcBef>
              <a:defRPr/>
            </a:pPr>
            <a:b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- Terminierung Jahresgespräch/Workshop mit Rhh-Touristik im Sommer 2023</a:t>
            </a:r>
            <a:b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alt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idx="11"/>
          </p:nvPr>
        </p:nvSpPr>
        <p:spPr>
          <a:xfrm>
            <a:off x="769620" y="6356350"/>
            <a:ext cx="7391400" cy="365125"/>
          </a:xfrm>
        </p:spPr>
        <p:txBody>
          <a:bodyPr/>
          <a:lstStyle/>
          <a:p>
            <a:r>
              <a:rPr lang="de-DE" dirty="0"/>
              <a:t>Mitgliederversammlung der Kultur- und Weinbotschafter Rheinhessen e.V. am 16.03.2023</a:t>
            </a:r>
          </a:p>
        </p:txBody>
      </p:sp>
    </p:spTree>
    <p:extLst>
      <p:ext uri="{BB962C8B-B14F-4D97-AF65-F5344CB8AC3E}">
        <p14:creationId xmlns:p14="http://schemas.microsoft.com/office/powerpoint/2010/main" val="1191821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Berichte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idx="11"/>
          </p:nvPr>
        </p:nvSpPr>
        <p:spPr>
          <a:xfrm>
            <a:off x="845820" y="6356350"/>
            <a:ext cx="7741920" cy="365125"/>
          </a:xfrm>
        </p:spPr>
        <p:txBody>
          <a:bodyPr/>
          <a:lstStyle/>
          <a:p>
            <a:r>
              <a:rPr lang="de-DE" dirty="0"/>
              <a:t>Mitgliederversammlung der Kultur- und Weinbotschafter Rheinhessen e.V. am 16.03.2023</a:t>
            </a:r>
          </a:p>
        </p:txBody>
      </p:sp>
      <p:pic>
        <p:nvPicPr>
          <p:cNvPr id="4" name="Google Shape;268;p37" descr="D:\AKulturbotschafter\Logos\KWB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371600"/>
            <a:ext cx="8304213" cy="3070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hteck 5"/>
          <p:cNvSpPr/>
          <p:nvPr/>
        </p:nvSpPr>
        <p:spPr>
          <a:xfrm>
            <a:off x="539552" y="4059551"/>
            <a:ext cx="7941839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ct val="50000"/>
              </a:spcBef>
              <a:defRPr/>
            </a:pP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Angebotsdurchführungen </a:t>
            </a:r>
            <a:b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Im Schwerpunkt Bustouren, 12 Durchführungen, dabei 2 fremdsprachlich (Englisch), hierbei eine internationale Gruppe,</a:t>
            </a:r>
            <a:br>
              <a:rPr lang="de-DE" altLang="de-DE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aber auch Weinerlebnisse, Weinwanderungen/-touren, (5 Durchführungen)</a:t>
            </a:r>
          </a:p>
          <a:p>
            <a:pPr marL="0" indent="0">
              <a:spcBef>
                <a:spcPct val="50000"/>
              </a:spcBef>
              <a:defRPr/>
            </a:pPr>
            <a:r>
              <a:rPr lang="de-DE" alt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Weitere direkte Anfragen von Unternehmen zu touristischen Programmen in der Region.</a:t>
            </a:r>
          </a:p>
          <a:p>
            <a:pPr marL="0" indent="0">
              <a:spcBef>
                <a:spcPct val="50000"/>
              </a:spcBef>
              <a:defRPr/>
            </a:pPr>
            <a:r>
              <a:rPr lang="de-DE" alt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Damit rund </a:t>
            </a:r>
            <a:r>
              <a:rPr lang="de-DE" altLang="de-DE" sz="1700" b="1" dirty="0">
                <a:latin typeface="Calibri" panose="020F0502020204030204" pitchFamily="34" charset="0"/>
                <a:cs typeface="Calibri" panose="020F0502020204030204" pitchFamily="34" charset="0"/>
              </a:rPr>
              <a:t>700</a:t>
            </a:r>
            <a:r>
              <a:rPr lang="de-DE" alt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 betreute Gäste in 2022.</a:t>
            </a:r>
          </a:p>
        </p:txBody>
      </p:sp>
    </p:spTree>
    <p:extLst>
      <p:ext uri="{BB962C8B-B14F-4D97-AF65-F5344CB8AC3E}">
        <p14:creationId xmlns:p14="http://schemas.microsoft.com/office/powerpoint/2010/main" val="1815089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220" y="274638"/>
            <a:ext cx="7482840" cy="1143000"/>
          </a:xfrm>
        </p:spPr>
        <p:txBody>
          <a:bodyPr/>
          <a:lstStyle/>
          <a:p>
            <a:r>
              <a:rPr lang="de-DE" sz="3200" b="1" dirty="0">
                <a:solidFill>
                  <a:schemeClr val="accent3">
                    <a:lumMod val="75000"/>
                  </a:schemeClr>
                </a:solidFill>
              </a:rPr>
              <a:t>Broschüre / Erfassung der Veranstaltungen</a:t>
            </a:r>
            <a:endParaRPr lang="de-DE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idx="11"/>
          </p:nvPr>
        </p:nvSpPr>
        <p:spPr>
          <a:xfrm>
            <a:off x="662940" y="6356350"/>
            <a:ext cx="7871460" cy="365125"/>
          </a:xfrm>
        </p:spPr>
        <p:txBody>
          <a:bodyPr/>
          <a:lstStyle/>
          <a:p>
            <a:r>
              <a:rPr lang="de-DE" dirty="0"/>
              <a:t>Mitgliederversammlung der Kultur- und Weinbotschafter Rheinhessen e.V. am 16.03.2023</a:t>
            </a:r>
          </a:p>
        </p:txBody>
      </p:sp>
      <p:pic>
        <p:nvPicPr>
          <p:cNvPr id="4" name="Google Shape;197;p29">
            <a:extLst>
              <a:ext uri="{FF2B5EF4-FFF2-40B4-BE49-F238E27FC236}">
                <a16:creationId xmlns:a16="http://schemas.microsoft.com/office/drawing/2014/main" id="{0C639295-9DDE-0B43-2050-2F94CB4CFB1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7645316" y="0"/>
            <a:ext cx="1476362" cy="20879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Google Shape;199;p29">
            <a:extLst>
              <a:ext uri="{FF2B5EF4-FFF2-40B4-BE49-F238E27FC236}">
                <a16:creationId xmlns:a16="http://schemas.microsoft.com/office/drawing/2014/main" id="{F0E0FF3E-2B72-F914-0D1D-5D043EC85C44}"/>
              </a:ext>
            </a:extLst>
          </p:cNvPr>
          <p:cNvSpPr/>
          <p:nvPr/>
        </p:nvSpPr>
        <p:spPr>
          <a:xfrm>
            <a:off x="467821" y="1255084"/>
            <a:ext cx="7177496" cy="477755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24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1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Umfang und Gestaltung der Broschüre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1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Kosten und Partner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1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Ablauf der Produktion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1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Verfahren zur Eingabe der Veranstaltungen</a:t>
            </a:r>
          </a:p>
          <a:p>
            <a:pPr marL="45720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1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Datentransfer an </a:t>
            </a:r>
            <a:r>
              <a:rPr lang="de-DE" sz="1800" b="1" i="0" u="none" strike="noStrike" kern="1200" cap="none" spc="0" baseline="0" dirty="0" err="1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Rhh</a:t>
            </a:r>
            <a:r>
              <a:rPr lang="de-DE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 -Touristik und </a:t>
            </a:r>
            <a:r>
              <a:rPr lang="de-DE" sz="1800" b="1" i="0" u="none" strike="noStrike" kern="1200" cap="none" spc="0" baseline="0" dirty="0" err="1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Tis</a:t>
            </a: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1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1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Vorausschau Broschüre 2024 / Neues Layout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1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2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18"/>
                <a:ea typeface="Calibri" pitchFamily="2"/>
                <a:cs typeface="Calibri" pitchFamily="2"/>
              </a:rPr>
              <a:t>Statistische Auswertung der Veranstaltungen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2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2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Arial" pitchFamily="2"/>
              <a:cs typeface="Calibr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14985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97;p29">
            <a:extLst>
              <a:ext uri="{FF2B5EF4-FFF2-40B4-BE49-F238E27FC236}">
                <a16:creationId xmlns:a16="http://schemas.microsoft.com/office/drawing/2014/main" id="{0C639295-9DDE-0B43-2050-2F94CB4CFB1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645316" y="0"/>
            <a:ext cx="1476362" cy="20879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198;p29">
            <a:extLst>
              <a:ext uri="{FF2B5EF4-FFF2-40B4-BE49-F238E27FC236}">
                <a16:creationId xmlns:a16="http://schemas.microsoft.com/office/drawing/2014/main" id="{21268516-8335-0B03-D0B3-1AFB5461CD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1200" y="188641"/>
            <a:ext cx="8229243" cy="322940"/>
          </a:xfrm>
        </p:spPr>
        <p:txBody>
          <a:bodyPr>
            <a:normAutofit fontScale="90000"/>
          </a:bodyPr>
          <a:lstStyle/>
          <a:p>
            <a:pPr lvl="0"/>
            <a:r>
              <a:rPr lang="de-DE" b="1" dirty="0"/>
              <a:t> </a:t>
            </a:r>
            <a:r>
              <a:rPr lang="de-DE" b="1" u="sng" dirty="0"/>
              <a:t>Titelseite</a:t>
            </a:r>
            <a:r>
              <a:rPr lang="de-DE" b="1" dirty="0"/>
              <a:t> aktuelles Layout 	   neues Layout 2024	</a:t>
            </a:r>
          </a:p>
        </p:txBody>
      </p:sp>
      <p:sp>
        <p:nvSpPr>
          <p:cNvPr id="4" name="Google Shape;199;p29">
            <a:extLst>
              <a:ext uri="{FF2B5EF4-FFF2-40B4-BE49-F238E27FC236}">
                <a16:creationId xmlns:a16="http://schemas.microsoft.com/office/drawing/2014/main" id="{F0E0FF3E-2B72-F914-0D1D-5D043EC85C44}"/>
              </a:ext>
            </a:extLst>
          </p:cNvPr>
          <p:cNvSpPr/>
          <p:nvPr/>
        </p:nvSpPr>
        <p:spPr>
          <a:xfrm>
            <a:off x="467642" y="1331284"/>
            <a:ext cx="7915677" cy="477755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2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2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Arial" pitchFamily="2"/>
              <a:cs typeface="Calibri" pitchFamily="2"/>
            </a:endParaRPr>
          </a:p>
        </p:txBody>
      </p:sp>
      <p:sp>
        <p:nvSpPr>
          <p:cNvPr id="5" name="Google Shape;200;p29">
            <a:extLst>
              <a:ext uri="{FF2B5EF4-FFF2-40B4-BE49-F238E27FC236}">
                <a16:creationId xmlns:a16="http://schemas.microsoft.com/office/drawing/2014/main" id="{61FAB5D2-CDFC-260E-52D7-AEFA6CBA9527}"/>
              </a:ext>
            </a:extLst>
          </p:cNvPr>
          <p:cNvSpPr txBox="1"/>
          <p:nvPr/>
        </p:nvSpPr>
        <p:spPr>
          <a:xfrm>
            <a:off x="467642" y="6356515"/>
            <a:ext cx="7560359" cy="3646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cs typeface="Arial" pitchFamily="2"/>
              </a:rPr>
              <a:t>Mitgliederversammlung der Kultur- und Weinbotschafter Rheinhessen e.V. am 16.März 2023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7FC13E-113F-C070-8B88-F8D267DDC4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871" t="13391" r="29035" b="4263"/>
          <a:stretch/>
        </p:blipFill>
        <p:spPr>
          <a:xfrm>
            <a:off x="4572000" y="521098"/>
            <a:ext cx="3108906" cy="584934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6EC9DF4-F915-B35D-E421-522D11E96FC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186" t="13566" r="30922" b="4606"/>
          <a:stretch/>
        </p:blipFill>
        <p:spPr>
          <a:xfrm>
            <a:off x="572095" y="544544"/>
            <a:ext cx="2928363" cy="58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1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97;p29">
            <a:extLst>
              <a:ext uri="{FF2B5EF4-FFF2-40B4-BE49-F238E27FC236}">
                <a16:creationId xmlns:a16="http://schemas.microsoft.com/office/drawing/2014/main" id="{0C639295-9DDE-0B43-2050-2F94CB4CFB1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645316" y="0"/>
            <a:ext cx="1476362" cy="20879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198;p29">
            <a:extLst>
              <a:ext uri="{FF2B5EF4-FFF2-40B4-BE49-F238E27FC236}">
                <a16:creationId xmlns:a16="http://schemas.microsoft.com/office/drawing/2014/main" id="{21268516-8335-0B03-D0B3-1AFB5461CD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1200" y="188641"/>
            <a:ext cx="8229243" cy="322940"/>
          </a:xfrm>
        </p:spPr>
        <p:txBody>
          <a:bodyPr>
            <a:normAutofit fontScale="90000"/>
          </a:bodyPr>
          <a:lstStyle/>
          <a:p>
            <a:pPr lvl="0"/>
            <a:r>
              <a:rPr lang="de-DE" b="1" dirty="0"/>
              <a:t> </a:t>
            </a:r>
            <a:r>
              <a:rPr lang="de-DE" b="1" u="sng" dirty="0"/>
              <a:t>Rückseite</a:t>
            </a:r>
            <a:r>
              <a:rPr lang="de-DE" b="1" dirty="0"/>
              <a:t> aktuelles Layout	   neues Layout 2024	</a:t>
            </a:r>
          </a:p>
        </p:txBody>
      </p:sp>
      <p:sp>
        <p:nvSpPr>
          <p:cNvPr id="4" name="Google Shape;199;p29">
            <a:extLst>
              <a:ext uri="{FF2B5EF4-FFF2-40B4-BE49-F238E27FC236}">
                <a16:creationId xmlns:a16="http://schemas.microsoft.com/office/drawing/2014/main" id="{F0E0FF3E-2B72-F914-0D1D-5D043EC85C44}"/>
              </a:ext>
            </a:extLst>
          </p:cNvPr>
          <p:cNvSpPr/>
          <p:nvPr/>
        </p:nvSpPr>
        <p:spPr>
          <a:xfrm>
            <a:off x="467642" y="1331284"/>
            <a:ext cx="7915677" cy="477755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2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2800" b="1" i="0" u="none" strike="noStrike" kern="1200" cap="none" spc="0" baseline="0" dirty="0">
              <a:solidFill>
                <a:srgbClr val="000000"/>
              </a:solidFill>
              <a:uFillTx/>
              <a:latin typeface="Calibri" pitchFamily="18"/>
              <a:ea typeface="Arial" pitchFamily="2"/>
              <a:cs typeface="Calibri" pitchFamily="2"/>
            </a:endParaRPr>
          </a:p>
        </p:txBody>
      </p:sp>
      <p:sp>
        <p:nvSpPr>
          <p:cNvPr id="5" name="Google Shape;200;p29">
            <a:extLst>
              <a:ext uri="{FF2B5EF4-FFF2-40B4-BE49-F238E27FC236}">
                <a16:creationId xmlns:a16="http://schemas.microsoft.com/office/drawing/2014/main" id="{61FAB5D2-CDFC-260E-52D7-AEFA6CBA9527}"/>
              </a:ext>
            </a:extLst>
          </p:cNvPr>
          <p:cNvSpPr txBox="1"/>
          <p:nvPr/>
        </p:nvSpPr>
        <p:spPr>
          <a:xfrm>
            <a:off x="467642" y="6356515"/>
            <a:ext cx="7560359" cy="3646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cs typeface="Arial" pitchFamily="2"/>
              </a:rPr>
              <a:t>Mitgliederversammlung der Kultur- und Weinbotschafter Rheinhessen e.V. am 16.M</a:t>
            </a:r>
            <a:r>
              <a:rPr lang="de-DE" kern="1200" dirty="0">
                <a:latin typeface="Arial" pitchFamily="18"/>
                <a:cs typeface="Arial" pitchFamily="2"/>
              </a:rPr>
              <a:t>ärz</a:t>
            </a:r>
            <a:r>
              <a:rPr lang="de-DE" sz="1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cs typeface="Arial" pitchFamily="2"/>
              </a:rPr>
              <a:t> 2023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5191C1A-D7B2-EB28-F7B6-F65CD1CCE3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70" t="13566" r="31173" b="4749"/>
          <a:stretch/>
        </p:blipFill>
        <p:spPr>
          <a:xfrm>
            <a:off x="1219209" y="599970"/>
            <a:ext cx="2814049" cy="566815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128E7E1-8107-33BE-8B06-9A00A00683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281" t="13566" r="43078" b="4894"/>
          <a:stretch/>
        </p:blipFill>
        <p:spPr>
          <a:xfrm>
            <a:off x="4816254" y="594922"/>
            <a:ext cx="2829062" cy="566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90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2983" y="0"/>
            <a:ext cx="1249087" cy="176479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1226820" y="310560"/>
            <a:ext cx="5737860" cy="67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3200" b="1" dirty="0">
                <a:solidFill>
                  <a:schemeClr val="accent6">
                    <a:lumMod val="75000"/>
                  </a:schemeClr>
                </a:solidFill>
                <a:latin typeface="Calibri   "/>
              </a:rPr>
              <a:t>Kassenbericht</a:t>
            </a:r>
            <a:r>
              <a:rPr lang="de-DE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 2022</a:t>
            </a:r>
            <a:endParaRPr sz="32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de-DE" sz="1400" dirty="0"/>
              <a:t>Mitgliederversammlung der Kultur- und Weinbotschafter Rheinhessen e.V. am 16.03.2023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268277"/>
            <a:ext cx="4016375" cy="54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" y="1447165"/>
            <a:ext cx="8481060" cy="361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1654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/>
              <a:t>Mitgliederversammlung der Kultur- und Weinbotschafter Rheinhessen e.V. am 16.03.2023</a:t>
            </a:r>
            <a:endParaRPr dirty="0"/>
          </a:p>
        </p:txBody>
      </p:sp>
      <p:sp>
        <p:nvSpPr>
          <p:cNvPr id="2" name="Rechteck 1"/>
          <p:cNvSpPr/>
          <p:nvPr/>
        </p:nvSpPr>
        <p:spPr>
          <a:xfrm>
            <a:off x="431000" y="2286505"/>
            <a:ext cx="752000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de-DE" sz="6600" b="1" cap="all" spc="0" dirty="0" err="1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AusspRache</a:t>
            </a:r>
            <a:r>
              <a:rPr lang="de-DE" sz="6600" b="1" cap="all" spc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. . </a:t>
            </a:r>
            <a:r>
              <a:rPr lang="de-DE" sz="6600" b="1" cap="all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de-DE" sz="6600" b="1" cap="all" spc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7956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617220" y="823136"/>
            <a:ext cx="657606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36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Ergebnis Kassenprüfung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17" name="Google Shape;217;p31"/>
          <p:cNvSpPr txBox="1"/>
          <p:nvPr/>
        </p:nvSpPr>
        <p:spPr>
          <a:xfrm>
            <a:off x="1257300" y="2848239"/>
            <a:ext cx="4505723" cy="880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Kassenprüfer: </a:t>
            </a: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Ilse Hees und Tina Kaiser</a:t>
            </a:r>
            <a:b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/>
              <a:t>Mitgliederversammlung der Kultur- und Weinbotschafter Rheinhessen e.V. am 16.03.2023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122" y="2284536"/>
            <a:ext cx="1575578" cy="157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94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>
            <a:spLocks noGrp="1"/>
          </p:cNvSpPr>
          <p:nvPr>
            <p:ph type="title"/>
          </p:nvPr>
        </p:nvSpPr>
        <p:spPr>
          <a:xfrm>
            <a:off x="1007936" y="2164432"/>
            <a:ext cx="655872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40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Entlastung des Vorstandes</a:t>
            </a:r>
            <a:endParaRPr sz="4000"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26" name="Google Shape;226;p32"/>
          <p:cNvSpPr txBox="1"/>
          <p:nvPr/>
        </p:nvSpPr>
        <p:spPr>
          <a:xfrm>
            <a:off x="467544" y="-857968"/>
            <a:ext cx="89960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de-DE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/>
              <a:t>Mitgliederversammlung der Kultur- und Weinbotschafter Rheinhessen e.V. am 16.03.2023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033" y="3528061"/>
            <a:ext cx="1074419" cy="10744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2983" y="0"/>
            <a:ext cx="1249087" cy="176479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480060" y="325800"/>
            <a:ext cx="5554980" cy="67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Tagesordnung</a:t>
            </a:r>
            <a:endParaRPr sz="3200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de-DE" sz="1400" dirty="0">
                <a:solidFill>
                  <a:prstClr val="black">
                    <a:tint val="75000"/>
                  </a:prstClr>
                </a:solidFill>
              </a:rPr>
              <a:t>Mitgliederversammlung der Kultur- und Weinbotschafter Rheinhessen e.V</a:t>
            </a:r>
            <a:r>
              <a:rPr lang="de-DE" dirty="0">
                <a:solidFill>
                  <a:prstClr val="black">
                    <a:tint val="75000"/>
                  </a:prstClr>
                </a:solidFill>
              </a:rPr>
              <a:t>. am 16.3.2023</a:t>
            </a:r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15237D5-3E59-73E9-9C28-7A8449351094}"/>
              </a:ext>
            </a:extLst>
          </p:cNvPr>
          <p:cNvSpPr txBox="1"/>
          <p:nvPr/>
        </p:nvSpPr>
        <p:spPr>
          <a:xfrm>
            <a:off x="395536" y="2060848"/>
            <a:ext cx="8726534" cy="1353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83094CD-D836-36DB-C63A-CBAB3F5B8727}"/>
              </a:ext>
            </a:extLst>
          </p:cNvPr>
          <p:cNvSpPr txBox="1"/>
          <p:nvPr/>
        </p:nvSpPr>
        <p:spPr>
          <a:xfrm>
            <a:off x="301040" y="1218476"/>
            <a:ext cx="7639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Eröffnung und Begrüßung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Feststellungen zur ordnungsgemäßen Einberufung, zur                 Beschlussfähigkeit und 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zur Tagesordnung</a:t>
            </a: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Gedenken der Verstorbenen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Genehmigung des Protokolls der MV vom 2.Juni 2022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Grußworte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Jahresbericht des Vorstandes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Berichte der Gruppen/ Social media Team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Broschüre und Erfassung der Veranstaltungen; neues  Layout für 2024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Bericht der Kassenführerin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Ergebnis Kassenprüfung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Beschlussfassung über die Entlastung des Vorstandes</a:t>
            </a:r>
          </a:p>
          <a:p>
            <a:r>
              <a:rPr lang="de-DE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                         </a:t>
            </a:r>
            <a:r>
              <a:rPr lang="de-DE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Pause</a:t>
            </a:r>
            <a:r>
              <a:rPr lang="de-DE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</a:rPr>
              <a:t>12. </a:t>
            </a:r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Zukünftige Veranstaltungen</a:t>
            </a: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13. Vorstellung rheinhessisches Kindermalbuch</a:t>
            </a: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14. Vorstellung neues Video der 4 Weinregionen</a:t>
            </a: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15. Verschiedenes</a:t>
            </a:r>
          </a:p>
        </p:txBody>
      </p:sp>
    </p:spTree>
    <p:extLst>
      <p:ext uri="{BB962C8B-B14F-4D97-AF65-F5344CB8AC3E}">
        <p14:creationId xmlns:p14="http://schemas.microsoft.com/office/powerpoint/2010/main" val="1217735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/>
              <a:t>Mitgliederversammlung der Kultur- und Weinbotschafter Rheinhessen e.V. am 16.03.2023</a:t>
            </a:r>
            <a:endParaRPr dirty="0"/>
          </a:p>
        </p:txBody>
      </p:sp>
      <p:sp>
        <p:nvSpPr>
          <p:cNvPr id="4" name="Rechteck 3"/>
          <p:cNvSpPr/>
          <p:nvPr/>
        </p:nvSpPr>
        <p:spPr>
          <a:xfrm>
            <a:off x="1231134" y="1684278"/>
            <a:ext cx="442621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de-DE" sz="9600" b="1" cap="all" spc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Pause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79" y="3360420"/>
            <a:ext cx="1623064" cy="19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57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8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8"/>
          <p:cNvSpPr txBox="1">
            <a:spLocks noGrp="1"/>
          </p:cNvSpPr>
          <p:nvPr>
            <p:ph type="title"/>
          </p:nvPr>
        </p:nvSpPr>
        <p:spPr>
          <a:xfrm>
            <a:off x="365759" y="240845"/>
            <a:ext cx="7101841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4000" b="1" dirty="0">
                <a:solidFill>
                  <a:schemeClr val="accent3">
                    <a:lumMod val="75000"/>
                  </a:schemeClr>
                </a:solidFill>
              </a:rPr>
              <a:t>Ausblick und Verschiedenes</a:t>
            </a:r>
            <a:endParaRPr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0" name="Google Shape;190;p28"/>
          <p:cNvSpPr txBox="1"/>
          <p:nvPr/>
        </p:nvSpPr>
        <p:spPr>
          <a:xfrm>
            <a:off x="757104" y="1808856"/>
            <a:ext cx="6733356" cy="3511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Arial"/>
              </a:rPr>
              <a:t>Zukünftige Veranstaltungen (Tina Scheuer)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altLang="de-DE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   "/>
              <a:cs typeface="Calibri" panose="020F0502020204030204" pitchFamily="34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Arial"/>
              </a:rPr>
              <a:t>Malbuch (Martin Frank)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lang="de-DE" altLang="de-DE" sz="1800" b="1" dirty="0">
              <a:latin typeface="Calibri    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Arial"/>
              </a:rPr>
              <a:t> </a:t>
            </a:r>
            <a:r>
              <a:rPr kumimoji="0" lang="de-DE" altLang="de-DE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Arial"/>
              </a:rPr>
              <a:t>Neues Video (Heike Dettweiler)</a:t>
            </a:r>
            <a:r>
              <a:rPr kumimoji="0" lang="de-DE" altLang="de-DE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b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endParaRPr kumimoji="0" lang="de-DE" altLang="de-DE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1" name="Google Shape;191;p28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/>
              <a:t>Mitgliederversammlung der Kultur- und Weinbotschafter Rheinhessen e.V. am 16.03.2023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3760050"/>
            <a:ext cx="1929646" cy="205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581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2983" y="0"/>
            <a:ext cx="1249087" cy="176479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487680" y="356280"/>
            <a:ext cx="6461760" cy="67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"/>
              </a:rPr>
              <a:t>Ausblick Veranstaltungen 2023 </a:t>
            </a:r>
            <a:endParaRPr sz="3200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de-DE" sz="1400" dirty="0">
                <a:solidFill>
                  <a:prstClr val="black">
                    <a:tint val="75000"/>
                  </a:prstClr>
                </a:solidFill>
              </a:rPr>
              <a:t>Mitgliederversammlung der Kultur- und Weinbotschafter Rheinhessen e.V</a:t>
            </a:r>
            <a:r>
              <a:rPr lang="de-DE" dirty="0">
                <a:solidFill>
                  <a:prstClr val="black">
                    <a:tint val="75000"/>
                  </a:prstClr>
                </a:solidFill>
              </a:rPr>
              <a:t>. am 16.3.2023</a:t>
            </a:r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15237D5-3E59-73E9-9C28-7A8449351094}"/>
              </a:ext>
            </a:extLst>
          </p:cNvPr>
          <p:cNvSpPr txBox="1"/>
          <p:nvPr/>
        </p:nvSpPr>
        <p:spPr>
          <a:xfrm>
            <a:off x="395536" y="2039640"/>
            <a:ext cx="88444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26.03.      Rheinhessen-Entdecker-Tag</a:t>
            </a:r>
            <a:r>
              <a:rPr lang="de-DE" sz="2400" dirty="0"/>
              <a:t>- </a:t>
            </a:r>
            <a:r>
              <a:rPr lang="de-DE" sz="2000" dirty="0"/>
              <a:t>aktive Mitmacher gesucht </a:t>
            </a:r>
          </a:p>
          <a:p>
            <a:endParaRPr lang="de-DE" sz="2800" dirty="0"/>
          </a:p>
          <a:p>
            <a:r>
              <a:rPr lang="de-DE" sz="2400" b="1" dirty="0"/>
              <a:t>02. - 04.06.</a:t>
            </a:r>
            <a:r>
              <a:rPr lang="de-DE" sz="2400" dirty="0"/>
              <a:t>	</a:t>
            </a:r>
            <a:r>
              <a:rPr lang="de-DE" sz="2400" b="1" dirty="0"/>
              <a:t>Wunderschöne Mosel- </a:t>
            </a:r>
            <a:r>
              <a:rPr lang="de-DE" sz="2000" dirty="0"/>
              <a:t>Sei dabei </a:t>
            </a:r>
            <a:r>
              <a:rPr lang="de-DE" sz="2000" dirty="0">
                <a:sym typeface="Wingdings" panose="05000000000000000000" pitchFamily="2" charset="2"/>
              </a:rPr>
              <a:t> !</a:t>
            </a:r>
            <a:endParaRPr lang="de-DE" sz="2000" dirty="0"/>
          </a:p>
          <a:p>
            <a:endParaRPr lang="de-DE" sz="2800" dirty="0"/>
          </a:p>
          <a:p>
            <a:r>
              <a:rPr lang="de-DE" sz="2400" b="1" dirty="0"/>
              <a:t>08. - 9.07.   </a:t>
            </a:r>
            <a:r>
              <a:rPr lang="de-DE" sz="2400" dirty="0"/>
              <a:t>	</a:t>
            </a:r>
            <a:r>
              <a:rPr lang="de-DE" sz="2400" b="1" dirty="0"/>
              <a:t>Rheinhessen in Tag Nieder-Olm</a:t>
            </a:r>
          </a:p>
          <a:p>
            <a:r>
              <a:rPr lang="de-DE" sz="2400" dirty="0"/>
              <a:t> </a:t>
            </a:r>
          </a:p>
          <a:p>
            <a:r>
              <a:rPr lang="de-DE" sz="2400" b="1" dirty="0"/>
              <a:t>08. - 9.07. </a:t>
            </a:r>
            <a:r>
              <a:rPr lang="de-DE" sz="2400" dirty="0"/>
              <a:t>	</a:t>
            </a:r>
            <a:r>
              <a:rPr lang="de-DE" sz="2400" b="1" dirty="0"/>
              <a:t>Rheinhessen im Zeichen der Römer in Alzey</a:t>
            </a:r>
          </a:p>
          <a:p>
            <a:r>
              <a:rPr lang="de-DE" sz="2400" dirty="0"/>
              <a:t>                                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441337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2983" y="0"/>
            <a:ext cx="1249087" cy="176479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501990" y="386760"/>
            <a:ext cx="6461760" cy="67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"/>
              </a:rPr>
              <a:t>Ausblick Veranstaltungen 2023 </a:t>
            </a:r>
            <a:endParaRPr sz="3200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de-DE" sz="1400" dirty="0">
                <a:solidFill>
                  <a:prstClr val="black">
                    <a:tint val="75000"/>
                  </a:prstClr>
                </a:solidFill>
              </a:rPr>
              <a:t>Mitgliederversammlung der Kultur- und Weinbotschafter Rheinhessen e.V</a:t>
            </a:r>
            <a:r>
              <a:rPr lang="de-DE" dirty="0">
                <a:solidFill>
                  <a:prstClr val="black">
                    <a:tint val="75000"/>
                  </a:prstClr>
                </a:solidFill>
              </a:rPr>
              <a:t>. am 16.3.2023</a:t>
            </a:r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15237D5-3E59-73E9-9C28-7A8449351094}"/>
              </a:ext>
            </a:extLst>
          </p:cNvPr>
          <p:cNvSpPr txBox="1"/>
          <p:nvPr/>
        </p:nvSpPr>
        <p:spPr>
          <a:xfrm>
            <a:off x="501990" y="2060848"/>
            <a:ext cx="864201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12.05.  </a:t>
            </a:r>
            <a:r>
              <a:rPr lang="de-DE" sz="2000" dirty="0"/>
              <a:t>	</a:t>
            </a:r>
            <a:r>
              <a:rPr lang="de-DE" sz="2400" b="1" dirty="0"/>
              <a:t>Mai-Wanderung</a:t>
            </a:r>
            <a:r>
              <a:rPr lang="de-DE" sz="2400" dirty="0"/>
              <a:t> – </a:t>
            </a:r>
            <a:r>
              <a:rPr lang="de-DE" sz="2000" dirty="0"/>
              <a:t>auf den Spuren von Adam</a:t>
            </a:r>
          </a:p>
          <a:p>
            <a:r>
              <a:rPr lang="de-DE" sz="2000" dirty="0"/>
              <a:t>		Elsheimer rund um Stadecken</a:t>
            </a:r>
          </a:p>
          <a:p>
            <a:endParaRPr lang="de-DE" sz="2800" dirty="0"/>
          </a:p>
          <a:p>
            <a:r>
              <a:rPr lang="de-DE" sz="2400" b="1" dirty="0"/>
              <a:t>14.07. </a:t>
            </a:r>
            <a:r>
              <a:rPr lang="de-DE" sz="2400" dirty="0"/>
              <a:t>	</a:t>
            </a:r>
            <a:r>
              <a:rPr lang="de-DE" sz="2400" b="1" dirty="0"/>
              <a:t>Sommerabend am Roten Hang</a:t>
            </a:r>
            <a:r>
              <a:rPr lang="de-DE" sz="2000" dirty="0"/>
              <a:t>/Weingut Heise </a:t>
            </a:r>
          </a:p>
          <a:p>
            <a:r>
              <a:rPr lang="de-DE" sz="2800" dirty="0"/>
              <a:t>	</a:t>
            </a:r>
            <a:r>
              <a:rPr lang="de-DE" sz="2000" dirty="0"/>
              <a:t>		</a:t>
            </a:r>
            <a:endParaRPr lang="de-DE" sz="2800" dirty="0"/>
          </a:p>
          <a:p>
            <a:r>
              <a:rPr lang="de-DE" sz="2400" b="1" dirty="0"/>
              <a:t>04.09. </a:t>
            </a:r>
            <a:r>
              <a:rPr lang="de-DE" sz="2400" dirty="0"/>
              <a:t>	</a:t>
            </a:r>
            <a:r>
              <a:rPr lang="de-DE" sz="2400" b="1" dirty="0"/>
              <a:t>Historische Rebsorten wiederentdeckt </a:t>
            </a:r>
            <a:r>
              <a:rPr lang="de-DE" sz="2400" dirty="0"/>
              <a:t>		           </a:t>
            </a:r>
            <a:r>
              <a:rPr lang="de-DE" sz="2000" dirty="0"/>
              <a:t>Rebenflüsterer Martin Ulrich in der Domäne Oppenheim </a:t>
            </a:r>
          </a:p>
          <a:p>
            <a:endParaRPr lang="de-DE" sz="2800" dirty="0"/>
          </a:p>
          <a:p>
            <a:r>
              <a:rPr lang="de-DE" sz="2400" b="1" dirty="0"/>
              <a:t>13. 12. </a:t>
            </a:r>
            <a:r>
              <a:rPr lang="de-DE" sz="2400" dirty="0"/>
              <a:t>	</a:t>
            </a:r>
            <a:r>
              <a:rPr lang="de-DE" sz="2400" b="1" dirty="0"/>
              <a:t>Jahres – Abschlussveranstaltung </a:t>
            </a:r>
            <a:r>
              <a:rPr lang="de-DE" sz="2000" dirty="0"/>
              <a:t>in Saulheim </a:t>
            </a:r>
          </a:p>
        </p:txBody>
      </p:sp>
    </p:spTree>
    <p:extLst>
      <p:ext uri="{BB962C8B-B14F-4D97-AF65-F5344CB8AC3E}">
        <p14:creationId xmlns:p14="http://schemas.microsoft.com/office/powerpoint/2010/main" val="4285531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1"/>
          <p:cNvSpPr txBox="1"/>
          <p:nvPr/>
        </p:nvSpPr>
        <p:spPr>
          <a:xfrm>
            <a:off x="1888829" y="375602"/>
            <a:ext cx="3201687" cy="684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Social media Team</a:t>
            </a:r>
          </a:p>
          <a:p>
            <a:pPr lvl="0"/>
            <a:endParaRPr lang="de-DE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endParaRPr lang="de-DE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b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16. März 2023</a:t>
            </a:r>
            <a:endParaRPr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D6E665C-CBF3-45D0-AA6B-D67E670B4B1D}"/>
              </a:ext>
            </a:extLst>
          </p:cNvPr>
          <p:cNvSpPr txBox="1"/>
          <p:nvPr/>
        </p:nvSpPr>
        <p:spPr>
          <a:xfrm>
            <a:off x="307348" y="5397156"/>
            <a:ext cx="2824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Beiträge </a:t>
            </a: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auf Instagram</a:t>
            </a:r>
          </a:p>
        </p:txBody>
      </p:sp>
      <p:pic>
        <p:nvPicPr>
          <p:cNvPr id="16" name="Bild 2" descr="ig-logo-normal">
            <a:hlinkClick r:id="rId4"/>
            <a:extLst>
              <a:ext uri="{FF2B5EF4-FFF2-40B4-BE49-F238E27FC236}">
                <a16:creationId xmlns:a16="http://schemas.microsoft.com/office/drawing/2014/main" id="{3509BA80-1319-475F-81B8-DB8B7DF7B53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112" y="5392319"/>
            <a:ext cx="364490" cy="36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EA702F5-15D0-4921-957E-5AC2FE09FC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2760" y="1552279"/>
            <a:ext cx="5878790" cy="3903641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307348" y="1765393"/>
            <a:ext cx="2630848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M. Rockstroh-</a:t>
            </a:r>
            <a:r>
              <a:rPr lang="de-DE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Kruft</a:t>
            </a:r>
            <a:endParaRPr lang="de-DE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Ute Dörr</a:t>
            </a: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Christian Jessen</a:t>
            </a: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Ute Dörr</a:t>
            </a: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Volker </a:t>
            </a:r>
            <a:r>
              <a:rPr lang="de-DE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Griebel</a:t>
            </a:r>
            <a:endParaRPr lang="de-DE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Gelinde Preiss</a:t>
            </a: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Manuela Schäfer</a:t>
            </a: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de-DE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Richtarsky</a:t>
            </a:r>
            <a:endParaRPr lang="de-DE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Heike </a:t>
            </a:r>
            <a:r>
              <a:rPr lang="de-DE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Dettweiler</a:t>
            </a:r>
            <a:endParaRPr lang="de-DE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4381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16. März 2023</a:t>
            </a:r>
            <a:endParaRPr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40B64A-5528-4A9E-92E8-D36A1881C99A}"/>
              </a:ext>
            </a:extLst>
          </p:cNvPr>
          <p:cNvSpPr txBox="1"/>
          <p:nvPr/>
        </p:nvSpPr>
        <p:spPr>
          <a:xfrm>
            <a:off x="1409083" y="131424"/>
            <a:ext cx="37705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 Veranstaltungen</a:t>
            </a:r>
          </a:p>
        </p:txBody>
      </p:sp>
      <p:pic>
        <p:nvPicPr>
          <p:cNvPr id="6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4013" y="118068"/>
            <a:ext cx="1239467" cy="172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6131932-A33A-4BB5-983A-BEC5FD023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39" y="1508429"/>
            <a:ext cx="8836661" cy="461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66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16. März 2023</a:t>
            </a:r>
            <a:endParaRPr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04B9A12-D304-4444-A6A5-35F3114B13CE}"/>
              </a:ext>
            </a:extLst>
          </p:cNvPr>
          <p:cNvSpPr txBox="1"/>
          <p:nvPr/>
        </p:nvSpPr>
        <p:spPr>
          <a:xfrm>
            <a:off x="184085" y="2661971"/>
            <a:ext cx="2494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Seite 2 der „Botschaften“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ADE0679-EE9E-494B-83DC-C463DCE9C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02" y="891540"/>
            <a:ext cx="2511741" cy="54114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00687C7-8BDA-4517-99A0-B5687244A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5964" y="891540"/>
            <a:ext cx="3930606" cy="541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7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16. März 2023</a:t>
            </a:r>
            <a:endParaRPr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976A7AB-A650-4175-BEA4-27F490EF1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" y="943856"/>
            <a:ext cx="7028233" cy="51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03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7.September 2021</a:t>
            </a:r>
            <a:endParaRPr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4EBA7CC-1DEF-420D-AED4-EB36E7273C4A}"/>
              </a:ext>
            </a:extLst>
          </p:cNvPr>
          <p:cNvSpPr txBox="1"/>
          <p:nvPr/>
        </p:nvSpPr>
        <p:spPr>
          <a:xfrm>
            <a:off x="1794381" y="367007"/>
            <a:ext cx="17171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Stories….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4B1AF94-4C11-4764-B476-36D9A0777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33" y="956752"/>
            <a:ext cx="7463919" cy="521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40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16. März 2023</a:t>
            </a:r>
            <a:endParaRPr dirty="0"/>
          </a:p>
        </p:txBody>
      </p:sp>
      <p:pic>
        <p:nvPicPr>
          <p:cNvPr id="6" name="Bild 1" descr="Facebook-Icon">
            <a:hlinkClick r:id="rId4"/>
            <a:extLst>
              <a:ext uri="{FF2B5EF4-FFF2-40B4-BE49-F238E27FC236}">
                <a16:creationId xmlns:a16="http://schemas.microsoft.com/office/drawing/2014/main" id="{2BCF2E85-913D-4638-9A70-EA4268B7588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429" y="1723742"/>
            <a:ext cx="364490" cy="36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2515422-E92B-4976-8A91-731C449CFC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747" y="762205"/>
            <a:ext cx="6362593" cy="542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5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1120139" y="737383"/>
            <a:ext cx="6106829" cy="613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  <a:cs typeface="Calibri Light" panose="020F0302020204030204" pitchFamily="34" charset="0"/>
              </a:rPr>
              <a:t>Das KWB Jahr im Rückblick</a:t>
            </a:r>
            <a:endParaRPr sz="3200" dirty="0">
              <a:solidFill>
                <a:schemeClr val="accent3">
                  <a:lumMod val="75000"/>
                </a:schemeClr>
              </a:solidFill>
              <a:latin typeface="Calibri    "/>
              <a:cs typeface="Calibri Light" panose="020F0302020204030204" pitchFamily="34" charset="0"/>
            </a:endParaRPr>
          </a:p>
        </p:txBody>
      </p:sp>
      <p:sp>
        <p:nvSpPr>
          <p:cNvPr id="165" name="Google Shape;165;p25"/>
          <p:cNvSpPr txBox="1"/>
          <p:nvPr/>
        </p:nvSpPr>
        <p:spPr>
          <a:xfrm>
            <a:off x="501252" y="1704093"/>
            <a:ext cx="7916218" cy="4416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de-DE" sz="2000" b="1" i="0" u="none" strike="noStrike" cap="none" dirty="0">
              <a:solidFill>
                <a:schemeClr val="dk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de-DE" sz="1800" b="1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Corona noch das erste Halbjahr präsent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de-DE" sz="1800" b="1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Erneuter Ausfall der Auftaktveranstaltung und des Markts der Möglichkeiten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RLP- Tag in </a:t>
            </a: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M</a:t>
            </a:r>
            <a:r>
              <a:rPr lang="de-DE" sz="180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ainz erste Großveranstaltung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2. Abschluss von 3 großen Initiativen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de-DE" sz="1800" b="1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Malbuch für Kinder fertiggestellt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Imagefilm für alle 4 Weinanbau Regionen RLP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„Winzerarbeit“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b="1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br>
              <a:rPr lang="de-DE" sz="20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"/>
                <a:sym typeface="Calibri"/>
              </a:rPr>
            </a:br>
            <a:endParaRPr sz="2000" b="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de-DE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5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/>
              <a:t>Mitgliederversammlung der Kultur- und Weinbotschafter Rheinhessen e.V. am 16.03.2023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5780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8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16. März 2023</a:t>
            </a:r>
            <a:endParaRPr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B3B63D2-2465-41DD-8EC6-B4D7283925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96" y="958200"/>
            <a:ext cx="6744124" cy="547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88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8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16. </a:t>
            </a:r>
            <a:r>
              <a:rPr lang="de-DE"/>
              <a:t>März 2023</a:t>
            </a:r>
            <a:endParaRPr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44D6ED7-7A35-45D8-9D2A-8DA323A68597}"/>
              </a:ext>
            </a:extLst>
          </p:cNvPr>
          <p:cNvSpPr txBox="1"/>
          <p:nvPr/>
        </p:nvSpPr>
        <p:spPr>
          <a:xfrm>
            <a:off x="199483" y="1331640"/>
            <a:ext cx="26768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www.kwb-rheinhessen.de</a:t>
            </a:r>
            <a:endParaRPr lang="de-D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77017ED-EEAE-419D-96F3-282C20EE2F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39" y="728840"/>
            <a:ext cx="7142281" cy="557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63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8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8"/>
          <p:cNvSpPr txBox="1"/>
          <p:nvPr/>
        </p:nvSpPr>
        <p:spPr>
          <a:xfrm>
            <a:off x="1961064" y="2106740"/>
            <a:ext cx="4927416" cy="223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de-DE" altLang="de-DE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Danke</a:t>
            </a:r>
            <a:r>
              <a:rPr kumimoji="0" lang="de-DE" altLang="de-DE" sz="4400" b="1" i="0" u="none" strike="noStrike" kern="0" cap="none" spc="0" normalizeH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für die Aufmerksamkeit !!!</a:t>
            </a:r>
            <a:r>
              <a:rPr kumimoji="0" lang="de-DE" altLang="de-DE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br>
              <a:rPr kumimoji="0" lang="de-DE" altLang="de-DE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endParaRPr kumimoji="0" lang="de-DE" altLang="de-DE" sz="4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1" name="Google Shape;191;p28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/>
              <a:t>Mitgliederversammlung der Kultur- und Weinbotschafter Rheinhessen e.V. am 16.03.2023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4732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1043940" y="487680"/>
            <a:ext cx="5821680" cy="82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  <a:cs typeface="Calibri Light" panose="020F0302020204030204" pitchFamily="34" charset="0"/>
              </a:rPr>
              <a:t>Das KWB Jahr im Rückblick</a:t>
            </a:r>
            <a:endParaRPr sz="3200" dirty="0">
              <a:solidFill>
                <a:schemeClr val="accent3">
                  <a:lumMod val="75000"/>
                </a:schemeClr>
              </a:solidFill>
              <a:latin typeface="Calibri    "/>
              <a:cs typeface="Calibri Light" panose="020F0302020204030204" pitchFamily="34" charset="0"/>
            </a:endParaRPr>
          </a:p>
        </p:txBody>
      </p:sp>
      <p:sp>
        <p:nvSpPr>
          <p:cNvPr id="165" name="Google Shape;165;p25"/>
          <p:cNvSpPr txBox="1"/>
          <p:nvPr/>
        </p:nvSpPr>
        <p:spPr>
          <a:xfrm>
            <a:off x="554205" y="1784323"/>
            <a:ext cx="7916218" cy="410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3. Vertiefung des vereinsinternen Lebens (von KWB für KWB)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de-DE" sz="1800" b="1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4 Veranstaltungen fanden im Berichtszeitraum statt </a:t>
            </a:r>
          </a:p>
          <a:p>
            <a:pPr>
              <a:buClr>
                <a:schemeClr val="dk1"/>
              </a:buClr>
              <a:buSzPts val="2400"/>
            </a:pPr>
            <a:endParaRPr lang="de-DE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2400"/>
            </a:pPr>
            <a:r>
              <a:rPr lang="de-DE" sz="18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4. Offizieller Ausbildungskurs Kurs</a:t>
            </a:r>
          </a:p>
          <a:p>
            <a:pPr marL="342900" indent="-342900">
              <a:buClr>
                <a:schemeClr val="dk1"/>
              </a:buClr>
              <a:buSzPts val="2400"/>
              <a:buAutoNum type="arabicPeriod" startAt="4"/>
            </a:pPr>
            <a:endParaRPr lang="de-DE" sz="1800" b="1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lvl="0" indent="-34290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im Mai 2022 gestartet mit 21 Teilnehmern</a:t>
            </a:r>
          </a:p>
          <a:p>
            <a:pPr marL="342900" lvl="0" indent="-34290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lang="de-DE"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lvl="0" indent="-34290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AG gegründet zur Neukonzeption Kurs</a:t>
            </a:r>
          </a:p>
          <a:p>
            <a:pPr marL="342900" lvl="0" indent="-34290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lang="de-DE"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lvl="0" indent="-34290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lang="de-DE"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>
              <a:buClr>
                <a:schemeClr val="dk1"/>
              </a:buClr>
              <a:buSzPts val="2400"/>
            </a:pPr>
            <a:r>
              <a:rPr lang="de-DE" sz="18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5. Neues Filmprojekt zur Unterstützung Kinderwingert und Winzerarbeit</a:t>
            </a:r>
          </a:p>
          <a:p>
            <a:pPr marL="342900" lvl="0" indent="-34290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lang="de-DE" sz="1800" b="1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lvl="0" indent="-34290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Projekt unter Federführung Ideenschmiede</a:t>
            </a:r>
            <a:br>
              <a:rPr lang="de-DE" sz="18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</a:br>
            <a:endParaRPr lang="de-DE" sz="1800" b="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dirty="0">
              <a:solidFill>
                <a:schemeClr val="dk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 </a:t>
            </a:r>
          </a:p>
          <a:p>
            <a:br>
              <a:rPr lang="de-DE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5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/>
              <a:t>Mitgliederversammlung der Kultur- und Weinbotschafter Rheinhessen e.V. am 16.03.2023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1637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6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6"/>
          <p:cNvSpPr txBox="1">
            <a:spLocks noGrp="1"/>
          </p:cNvSpPr>
          <p:nvPr>
            <p:ph type="title"/>
          </p:nvPr>
        </p:nvSpPr>
        <p:spPr>
          <a:xfrm>
            <a:off x="421196" y="188640"/>
            <a:ext cx="602532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38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Berichte</a:t>
            </a:r>
            <a:endParaRPr sz="3800"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61" name="Google Shape;261;p36"/>
          <p:cNvSpPr txBox="1"/>
          <p:nvPr/>
        </p:nvSpPr>
        <p:spPr>
          <a:xfrm>
            <a:off x="895509" y="1941742"/>
            <a:ext cx="666353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Wander-Gruppe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E-Bike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Tourismus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 media Team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b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6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/>
              <a:t>Mitgliederversammlung der Kultur- und Weinbotschafter Rheinhessen e.V. am 16.03.2023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D99415-96E7-C748-A6FC-2BFC6D9465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Bericht der </a:t>
            </a:r>
            <a:br>
              <a:rPr lang="de-DE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KWB Wandergruppe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5D6993D-03DE-E949-8443-40DA4934D5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de-DE" dirty="0"/>
              <a:t>KWB Mitgliederversammlung 2023</a:t>
            </a:r>
          </a:p>
          <a:p>
            <a:r>
              <a:rPr lang="de-DE" dirty="0"/>
              <a:t>Arthur Winterling</a:t>
            </a:r>
          </a:p>
          <a:p>
            <a:r>
              <a:rPr lang="de-DE" sz="1200" dirty="0"/>
              <a:t>(2023-01-30) </a:t>
            </a:r>
          </a:p>
          <a:p>
            <a:endParaRPr lang="de-DE" sz="9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29CD3F1-FD3E-D64A-8A65-A854DB8D8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985105"/>
            <a:ext cx="8502686" cy="864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5A92597-70B4-A743-B9DD-F0E82E627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3834" y="5908035"/>
            <a:ext cx="682168" cy="936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0DA63DB-86FB-8947-B560-9E9FCE453B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7910" y="69705"/>
            <a:ext cx="2125750" cy="1800000"/>
          </a:xfrm>
          <a:prstGeom prst="rect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</p:spTree>
    <p:extLst>
      <p:ext uri="{BB962C8B-B14F-4D97-AF65-F5344CB8AC3E}">
        <p14:creationId xmlns:p14="http://schemas.microsoft.com/office/powerpoint/2010/main" val="38832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905AF-AE0E-7F4E-9B70-C90DBF212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5561135" cy="1325563"/>
          </a:xfrm>
        </p:spPr>
        <p:txBody>
          <a:bodyPr/>
          <a:lstStyle/>
          <a:p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KWB Wandergruppe</a:t>
            </a:r>
            <a:br>
              <a:rPr lang="de-DE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Allgemein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D864F5-EDFE-3D40-8C3F-A9FDE2475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80464"/>
          </a:xfrm>
        </p:spPr>
        <p:txBody>
          <a:bodyPr>
            <a:normAutofit/>
          </a:bodyPr>
          <a:lstStyle/>
          <a:p>
            <a:r>
              <a:rPr lang="de-DE" sz="1600" dirty="0"/>
              <a:t>Mitglieder: 13</a:t>
            </a:r>
          </a:p>
          <a:p>
            <a:r>
              <a:rPr lang="de-DE" sz="1600" b="1" dirty="0"/>
              <a:t>Ziele:</a:t>
            </a:r>
          </a:p>
          <a:p>
            <a:pPr lvl="1"/>
            <a:r>
              <a:rPr lang="de-DE" sz="1600" dirty="0"/>
              <a:t>Entwicklung und Durchführung von längeren Wandertouren</a:t>
            </a:r>
          </a:p>
          <a:p>
            <a:pPr lvl="2"/>
            <a:r>
              <a:rPr lang="de-DE" sz="1400" dirty="0"/>
              <a:t>kurzfristig/langfristig: 		Halb- und Ganztagestouren</a:t>
            </a:r>
          </a:p>
          <a:p>
            <a:pPr lvl="2"/>
            <a:r>
              <a:rPr lang="de-DE" sz="1400" dirty="0"/>
              <a:t>langfristig: 		Mehrtagestouren (Stern- oder Streckentouren)</a:t>
            </a:r>
            <a:br>
              <a:rPr lang="de-DE" sz="1400" dirty="0"/>
            </a:br>
            <a:r>
              <a:rPr lang="de-DE" sz="1400" dirty="0"/>
              <a:t>			&gt; liegt momentan still</a:t>
            </a:r>
          </a:p>
          <a:p>
            <a:pPr lvl="2"/>
            <a:endParaRPr lang="de-DE" sz="1400" dirty="0"/>
          </a:p>
          <a:p>
            <a:pPr lvl="1"/>
            <a:r>
              <a:rPr lang="de-DE" sz="1600" dirty="0"/>
              <a:t>KWB Web-Auftritt anpassen (flexibel sein)</a:t>
            </a:r>
          </a:p>
          <a:p>
            <a:pPr lvl="1"/>
            <a:r>
              <a:rPr lang="de-DE" sz="1600" dirty="0"/>
              <a:t>Andere Medien (</a:t>
            </a:r>
            <a:r>
              <a:rPr lang="de-DE" sz="1600" dirty="0" err="1"/>
              <a:t>social</a:t>
            </a:r>
            <a:r>
              <a:rPr lang="de-DE" sz="1600" dirty="0"/>
              <a:t> </a:t>
            </a:r>
            <a:r>
              <a:rPr lang="de-DE" sz="1600" dirty="0" err="1"/>
              <a:t>media</a:t>
            </a:r>
            <a:r>
              <a:rPr lang="de-DE" sz="1600" dirty="0"/>
              <a:t>) nutzen für Werbung und neue Ideen  </a:t>
            </a:r>
          </a:p>
          <a:p>
            <a:pPr lvl="1"/>
            <a:r>
              <a:rPr lang="de-DE" sz="1600" dirty="0"/>
              <a:t>Entwicklung eines Flyers für Werbung </a:t>
            </a:r>
          </a:p>
          <a:p>
            <a:pPr lvl="2"/>
            <a:r>
              <a:rPr lang="de-DE" sz="1400" dirty="0"/>
              <a:t>Standard-Flyer KWB mit Einlage (Flyer OK, Einlage noch offen)</a:t>
            </a:r>
          </a:p>
          <a:p>
            <a:pPr lvl="1"/>
            <a:r>
              <a:rPr lang="de-DE" sz="1600" dirty="0"/>
              <a:t>2 Treffs im Jahr 2022 abgehalten, 2 Treffs für 2023 geplant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9656DA-169C-B146-99AC-5DD384B14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985105"/>
            <a:ext cx="8502686" cy="86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478A17B-B5FA-D443-A13E-7C182056E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7910" y="69705"/>
            <a:ext cx="2125750" cy="1800000"/>
          </a:xfrm>
          <a:prstGeom prst="rect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3215F53-F760-1849-A63C-F478CF63E0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3834" y="5908035"/>
            <a:ext cx="682168" cy="936000"/>
          </a:xfrm>
          <a:prstGeom prst="rect">
            <a:avLst/>
          </a:prstGeom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</p:spTree>
    <p:extLst>
      <p:ext uri="{BB962C8B-B14F-4D97-AF65-F5344CB8AC3E}">
        <p14:creationId xmlns:p14="http://schemas.microsoft.com/office/powerpoint/2010/main" val="591268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3B6399-E954-834D-8A82-0A485FC4D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5631473" cy="1325563"/>
          </a:xfrm>
        </p:spPr>
        <p:txBody>
          <a:bodyPr/>
          <a:lstStyle/>
          <a:p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KWB Wandergruppe </a:t>
            </a:r>
            <a:br>
              <a:rPr lang="de-DE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Aktivitäten 2022/2023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8E56DC-66F2-9242-935D-780049657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335" y="1946775"/>
            <a:ext cx="8379695" cy="3782244"/>
          </a:xfrm>
        </p:spPr>
        <p:txBody>
          <a:bodyPr>
            <a:normAutofit/>
          </a:bodyPr>
          <a:lstStyle/>
          <a:p>
            <a:r>
              <a:rPr lang="de-DE" sz="1700" dirty="0"/>
              <a:t>28 Touren/Aktivitäten bieten wir in 2023 an</a:t>
            </a:r>
          </a:p>
          <a:p>
            <a:r>
              <a:rPr lang="de-DE" sz="1700" dirty="0"/>
              <a:t>Es gab freie Anfragen über unsere mail "</a:t>
            </a:r>
            <a:r>
              <a:rPr lang="de-DE" sz="1700" dirty="0">
                <a:hlinkClick r:id="rId3"/>
              </a:rPr>
              <a:t>wandern@rheinhessen.de</a:t>
            </a:r>
            <a:r>
              <a:rPr lang="de-DE" sz="1700" dirty="0"/>
              <a:t>" oder andere Kanäle</a:t>
            </a:r>
          </a:p>
          <a:p>
            <a:r>
              <a:rPr lang="de-DE" sz="1700" dirty="0"/>
              <a:t>Externe Anfragen:</a:t>
            </a:r>
          </a:p>
          <a:p>
            <a:pPr lvl="1"/>
            <a:r>
              <a:rPr lang="de-DE" sz="1500" dirty="0"/>
              <a:t>ausführbar/ausgeführt: 	1 Wandertour "Kultur on Tour" Landkreis Mainz-Bingen durchgeführt 				(9.7.2022) </a:t>
            </a:r>
            <a:br>
              <a:rPr lang="de-DE" sz="1500" dirty="0"/>
            </a:br>
            <a:r>
              <a:rPr lang="de-DE" sz="1500" dirty="0"/>
              <a:t>			1 Gruppentour, Halbtageswanderung (durchgeführt)</a:t>
            </a:r>
          </a:p>
          <a:p>
            <a:pPr lvl="1"/>
            <a:endParaRPr lang="de-DE" sz="1500" dirty="0"/>
          </a:p>
          <a:p>
            <a:pPr lvl="1"/>
            <a:r>
              <a:rPr lang="de-DE" sz="1500" dirty="0"/>
              <a:t>in Planung:		1 Wandertour "Kultur on Tour" Landkreis Mainz-Bingen  					(1.4.2023)</a:t>
            </a:r>
            <a:br>
              <a:rPr lang="de-DE" sz="1500" dirty="0"/>
            </a:br>
            <a:r>
              <a:rPr lang="de-DE" sz="1500" dirty="0"/>
              <a:t>				</a:t>
            </a:r>
          </a:p>
          <a:p>
            <a:pPr lvl="1"/>
            <a:r>
              <a:rPr lang="de-DE" sz="1500" dirty="0"/>
              <a:t>ausgefallen mangels Buchungen:  	3h Tour in Arbeit mit Reisebüro für 2022 (2 Termine)</a:t>
            </a:r>
            <a:br>
              <a:rPr lang="de-DE" sz="1500" dirty="0"/>
            </a:br>
            <a:endParaRPr lang="de-DE" sz="1500" dirty="0"/>
          </a:p>
          <a:p>
            <a:r>
              <a:rPr lang="de-DE" sz="1600" dirty="0"/>
              <a:t>2 Tagestouren aus dem Vorjahr aus dem Programm genommen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66BC291-860C-B947-934F-835167DA6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985105"/>
            <a:ext cx="8502686" cy="86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68C4058-2831-CF4E-9C52-DAEE68970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3834" y="5908035"/>
            <a:ext cx="682168" cy="936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B3C0E89-BB2F-9448-952C-C34671F799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7910" y="69705"/>
            <a:ext cx="2125750" cy="1800000"/>
          </a:xfrm>
          <a:prstGeom prst="rect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Mitgliederversammlung der Kultur- und Weinbotschafter Rheinhessen e.V. am 16.03.2023</a:t>
            </a:r>
          </a:p>
        </p:txBody>
      </p:sp>
    </p:spTree>
    <p:extLst>
      <p:ext uri="{BB962C8B-B14F-4D97-AF65-F5344CB8AC3E}">
        <p14:creationId xmlns:p14="http://schemas.microsoft.com/office/powerpoint/2010/main" val="611619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 txBox="1">
            <a:spLocks noGrp="1"/>
          </p:cNvSpPr>
          <p:nvPr>
            <p:ph type="title"/>
          </p:nvPr>
        </p:nvSpPr>
        <p:spPr>
          <a:xfrm>
            <a:off x="421196" y="188640"/>
            <a:ext cx="709212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</a:rPr>
              <a:t>Berichte</a:t>
            </a:r>
            <a:endParaRPr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70" name="Google Shape;270;p37"/>
          <p:cNvSpPr txBox="1"/>
          <p:nvPr/>
        </p:nvSpPr>
        <p:spPr>
          <a:xfrm>
            <a:off x="806828" y="1507776"/>
            <a:ext cx="500073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E-Bike- und Rad-Gruppe</a:t>
            </a:r>
            <a:b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70;p37"/>
          <p:cNvSpPr txBox="1"/>
          <p:nvPr/>
        </p:nvSpPr>
        <p:spPr>
          <a:xfrm>
            <a:off x="815004" y="2345967"/>
            <a:ext cx="7475556" cy="3734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de-DE" sz="1800" b="1" dirty="0"/>
              <a:t>2023: </a:t>
            </a:r>
            <a:r>
              <a:rPr lang="de-DE" sz="1800" dirty="0"/>
              <a:t>9 aktive Tourenleiter</a:t>
            </a:r>
          </a:p>
          <a:p>
            <a:r>
              <a:rPr lang="de-DE" sz="1800" dirty="0"/>
              <a:t> </a:t>
            </a:r>
          </a:p>
          <a:p>
            <a:r>
              <a:rPr lang="de-DE" sz="1800" dirty="0"/>
              <a:t>Alle Tourenleiter freuen sich schon, dass die E-Bike Saison ab April wieder startet.</a:t>
            </a:r>
          </a:p>
          <a:p>
            <a:r>
              <a:rPr lang="de-DE" sz="1800" dirty="0"/>
              <a:t> </a:t>
            </a:r>
          </a:p>
          <a:p>
            <a:r>
              <a:rPr lang="de-DE" sz="1800" dirty="0"/>
              <a:t>Neuer E-Bike Flyer ist in Druck und wird ab 26.03.2023 da sein.</a:t>
            </a:r>
          </a:p>
          <a:p>
            <a:r>
              <a:rPr lang="de-DE" sz="1800" b="1" dirty="0"/>
              <a:t> </a:t>
            </a:r>
            <a:endParaRPr lang="de-DE" sz="1800" dirty="0"/>
          </a:p>
          <a:p>
            <a:r>
              <a:rPr lang="de-DE" sz="1800" b="1" dirty="0"/>
              <a:t>2024 </a:t>
            </a:r>
            <a:r>
              <a:rPr lang="de-DE" sz="1800" dirty="0"/>
              <a:t>können wir „Ab </a:t>
            </a:r>
            <a:r>
              <a:rPr lang="de-DE" sz="1800" dirty="0" err="1"/>
              <a:t>auf’s</a:t>
            </a:r>
            <a:r>
              <a:rPr lang="de-DE" sz="1800" dirty="0"/>
              <a:t> E-Bike!“ im 14tägigen Rhythmus nicht mehr anbieten.</a:t>
            </a:r>
          </a:p>
          <a:p>
            <a:r>
              <a:rPr lang="de-DE" sz="1800" dirty="0"/>
              <a:t>E-Bike Touren können dann auch sonntags, mittwochs und samstags im Kalender „Rheinhessen entdecken“ gemeldet werden</a:t>
            </a:r>
            <a:r>
              <a:rPr lang="de-DE" sz="2000" dirty="0"/>
              <a:t>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b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idx="11"/>
          </p:nvPr>
        </p:nvSpPr>
        <p:spPr>
          <a:xfrm>
            <a:off x="982979" y="6356350"/>
            <a:ext cx="7383261" cy="365125"/>
          </a:xfrm>
        </p:spPr>
        <p:txBody>
          <a:bodyPr/>
          <a:lstStyle/>
          <a:p>
            <a:r>
              <a:rPr lang="de-DE" dirty="0"/>
              <a:t>Mitgliederversammlung der Kultur- und Weinbotschafter Rheinhessen e.V. am 16.03.2023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1682</Words>
  <Application>Microsoft Macintosh PowerPoint</Application>
  <PresentationFormat>Bildschirmpräsentation (4:3)</PresentationFormat>
  <Paragraphs>316</Paragraphs>
  <Slides>32</Slides>
  <Notes>29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32</vt:i4>
      </vt:variant>
    </vt:vector>
  </HeadingPairs>
  <TitlesOfParts>
    <vt:vector size="43" baseType="lpstr">
      <vt:lpstr>Arial</vt:lpstr>
      <vt:lpstr>Bell MT</vt:lpstr>
      <vt:lpstr>Calibri</vt:lpstr>
      <vt:lpstr>Calibri   </vt:lpstr>
      <vt:lpstr>Calibri    </vt:lpstr>
      <vt:lpstr>Calibri Light</vt:lpstr>
      <vt:lpstr>Times New Roman</vt:lpstr>
      <vt:lpstr>Wingdings</vt:lpstr>
      <vt:lpstr>Larissa</vt:lpstr>
      <vt:lpstr>Office</vt:lpstr>
      <vt:lpstr>1_Office</vt:lpstr>
      <vt:lpstr>Mitgliederversammlung  der  Kultur- und Weinbotschafter  Rheinhessen e.V. am 16.März 2023</vt:lpstr>
      <vt:lpstr>Tagesordnung</vt:lpstr>
      <vt:lpstr>Das KWB Jahr im Rückblick</vt:lpstr>
      <vt:lpstr>Das KWB Jahr im Rückblick</vt:lpstr>
      <vt:lpstr>Berichte</vt:lpstr>
      <vt:lpstr>Bericht der  KWB Wandergruppe</vt:lpstr>
      <vt:lpstr>KWB Wandergruppe Allgemein</vt:lpstr>
      <vt:lpstr>KWB Wandergruppe  Aktivitäten 2022/2023</vt:lpstr>
      <vt:lpstr>Berichte</vt:lpstr>
      <vt:lpstr>Berichte</vt:lpstr>
      <vt:lpstr>Berichte</vt:lpstr>
      <vt:lpstr>Berichte</vt:lpstr>
      <vt:lpstr>Broschüre / Erfassung der Veranstaltungen</vt:lpstr>
      <vt:lpstr> Titelseite aktuelles Layout     neues Layout 2024 </vt:lpstr>
      <vt:lpstr> Rückseite aktuelles Layout    neues Layout 2024 </vt:lpstr>
      <vt:lpstr>Kassenbericht  2022</vt:lpstr>
      <vt:lpstr>PowerPoint-Präsentation</vt:lpstr>
      <vt:lpstr>Ergebnis Kassenprüfung</vt:lpstr>
      <vt:lpstr>Entlastung des Vorstandes</vt:lpstr>
      <vt:lpstr>PowerPoint-Präsentation</vt:lpstr>
      <vt:lpstr>Ausblick und Verschiedenes</vt:lpstr>
      <vt:lpstr>Ausblick Veranstaltungen 2023 </vt:lpstr>
      <vt:lpstr>Ausblick Veranstaltungen 2023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Höhepunkte  KWB Jahr</dc:title>
  <dc:creator>Herrad 11</dc:creator>
  <cp:lastModifiedBy>Bardo Kämmerer</cp:lastModifiedBy>
  <cp:revision>84</cp:revision>
  <dcterms:modified xsi:type="dcterms:W3CDTF">2023-03-20T09:40:10Z</dcterms:modified>
</cp:coreProperties>
</file>