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4" r:id="rId2"/>
    <p:sldMasterId id="2147483686" r:id="rId3"/>
  </p:sldMasterIdLst>
  <p:notesMasterIdLst>
    <p:notesMasterId r:id="rId35"/>
  </p:notesMasterIdLst>
  <p:sldIdLst>
    <p:sldId id="321" r:id="rId4"/>
    <p:sldId id="287" r:id="rId5"/>
    <p:sldId id="282" r:id="rId6"/>
    <p:sldId id="260" r:id="rId7"/>
    <p:sldId id="316" r:id="rId8"/>
    <p:sldId id="317" r:id="rId9"/>
    <p:sldId id="318" r:id="rId10"/>
    <p:sldId id="319" r:id="rId11"/>
    <p:sldId id="279" r:id="rId12"/>
    <p:sldId id="280" r:id="rId13"/>
    <p:sldId id="263" r:id="rId14"/>
    <p:sldId id="325" r:id="rId15"/>
    <p:sldId id="326" r:id="rId16"/>
    <p:sldId id="327" r:id="rId17"/>
    <p:sldId id="311" r:id="rId18"/>
    <p:sldId id="314" r:id="rId19"/>
    <p:sldId id="310" r:id="rId20"/>
    <p:sldId id="322" r:id="rId21"/>
    <p:sldId id="331" r:id="rId22"/>
    <p:sldId id="267" r:id="rId23"/>
    <p:sldId id="256" r:id="rId24"/>
    <p:sldId id="258" r:id="rId25"/>
    <p:sldId id="309" r:id="rId26"/>
    <p:sldId id="315" r:id="rId27"/>
    <p:sldId id="289" r:id="rId28"/>
    <p:sldId id="274" r:id="rId29"/>
    <p:sldId id="328" r:id="rId30"/>
    <p:sldId id="329" r:id="rId31"/>
    <p:sldId id="330" r:id="rId32"/>
    <p:sldId id="281" r:id="rId33"/>
    <p:sldId id="324" r:id="rId3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F25DD0C-5A2F-4B47-A4C7-0388DF729A5A}">
  <a:tblStyle styleId="{9F25DD0C-5A2F-4B47-A4C7-0388DF729A5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 autoAdjust="0"/>
    <p:restoredTop sz="76043" autoAdjust="0"/>
  </p:normalViewPr>
  <p:slideViewPr>
    <p:cSldViewPr snapToGrid="0">
      <p:cViewPr varScale="1">
        <p:scale>
          <a:sx n="92" d="100"/>
          <a:sy n="92" d="100"/>
        </p:scale>
        <p:origin x="166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868275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6116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835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3465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8969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25966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8969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6" name="Google Shape;25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57" name="Google Shape;257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20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C85D24-4357-C849-AB71-C8687CAB43F2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55134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C85D24-4357-C849-AB71-C8687CAB43F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0445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C85D24-4357-C849-AB71-C8687CAB43F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998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12812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1" name="Google Shape;22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22" name="Google Shape;222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69805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" name="Google Shape;266;p13:notes"/>
          <p:cNvSpPr txBox="1">
            <a:spLocks noGrp="1"/>
          </p:cNvSpPr>
          <p:nvPr>
            <p:ph type="sldNum" idx="12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25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Aktuell besteht die Tourismusgruppe aus 14 interessierten KWB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Zusätzlich</a:t>
            </a:r>
            <a:r>
              <a:rPr lang="de-DE" baseline="0" dirty="0"/>
              <a:t> 5 KWB Projekt </a:t>
            </a:r>
            <a:r>
              <a:rPr lang="de-DE" dirty="0" err="1"/>
              <a:t>mainzplus</a:t>
            </a: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Standardisierte Gruppenangebote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Unsere Zielgruppe:	Touristen, Tagungsgäste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Jederzeit buchbar	(Touristische Vorgabe)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" name="Google Shape;266;p13:notes"/>
          <p:cNvSpPr txBox="1">
            <a:spLocks noGrp="1"/>
          </p:cNvSpPr>
          <p:nvPr>
            <p:ph type="sldNum" idx="12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44618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Aktuell besteht die Tourismusgruppe aus 14 interessierten KWB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Zusätzlich</a:t>
            </a:r>
            <a:r>
              <a:rPr lang="de-DE" baseline="0" dirty="0"/>
              <a:t> 5 KWB Projekt </a:t>
            </a:r>
            <a:r>
              <a:rPr lang="de-DE" dirty="0" err="1"/>
              <a:t>mainzplus</a:t>
            </a: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Standardisierte Gruppenangebote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Unsere Zielgruppe:	Touristen, Tagungsgäste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Jederzeit buchbar	(Touristische Vorgabe)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6" name="Google Shape;266;p13:notes"/>
          <p:cNvSpPr txBox="1">
            <a:spLocks noGrp="1"/>
          </p:cNvSpPr>
          <p:nvPr>
            <p:ph type="sldNum" idx="12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27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de-DE" dirty="0"/>
              <a:t>Gespräche Tourist-Infos</a:t>
            </a:r>
            <a:r>
              <a:rPr lang="de-DE" baseline="0" dirty="0"/>
              <a:t> zur Kontaktaufnahme und Absprache zur Bewerbung/Konditionen unserer Angebote</a:t>
            </a: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Gespräch Rhh-Touristik einmal jährlich zu aktuellen Themen mit der gesamten Gruppe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266" name="Google Shape;266;p13:notes"/>
          <p:cNvSpPr txBox="1">
            <a:spLocks noGrp="1"/>
          </p:cNvSpPr>
          <p:nvPr>
            <p:ph type="sldNum" idx="12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28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13:notes"/>
          <p:cNvSpPr txBox="1">
            <a:spLocks noGrp="1"/>
          </p:cNvSpPr>
          <p:nvPr>
            <p:ph type="body" idx="1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Mehrzahl der Anfragen kommt über TI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Was: Bustouren, Weinerlebnisse, Führungen, Weinproben, </a:t>
            </a:r>
            <a:r>
              <a:rPr lang="de-DE" dirty="0" err="1"/>
              <a:t>Weinbergsfahrten</a:t>
            </a:r>
            <a:r>
              <a:rPr lang="de-DE" dirty="0"/>
              <a:t>,</a:t>
            </a:r>
            <a:r>
              <a:rPr lang="de-DE" baseline="0" dirty="0"/>
              <a:t> </a:t>
            </a:r>
            <a:r>
              <a:rPr lang="de-DE" baseline="0" dirty="0" err="1"/>
              <a:t>Genusstasting</a:t>
            </a: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Auch direkte Anfragen von Busunternehmen, Weiterleitungen oder Gruppen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2020/21 hatten bereits mehrere Buchungen vorgelegen,</a:t>
            </a:r>
            <a:r>
              <a:rPr lang="de-DE" baseline="0" dirty="0"/>
              <a:t> alle im Nachgang abgesagt</a:t>
            </a: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</p:txBody>
      </p:sp>
      <p:sp>
        <p:nvSpPr>
          <p:cNvPr id="266" name="Google Shape;266;p13:notes"/>
          <p:cNvSpPr txBox="1">
            <a:spLocks noGrp="1"/>
          </p:cNvSpPr>
          <p:nvPr>
            <p:ph type="sldNum" idx="12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29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86" name="Google Shape;18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63128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86" name="Google Shape;18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6312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de-DE"/>
              <a:pPr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de-DE"/>
              <a:pPr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de-DE"/>
              <a:pPr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5:notes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195" name="Google Shape;195;p5:notes"/>
          <p:cNvSpPr txBox="1">
            <a:spLocks noGrp="1"/>
          </p:cNvSpPr>
          <p:nvPr>
            <p:ph type="sldNum" idx="12"/>
          </p:nvPr>
        </p:nvSpPr>
        <p:spPr>
          <a:xfrm>
            <a:off x="3884614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fld id="{00000000-1234-1234-1234-123412341234}" type="slidenum">
              <a:rPr lang="de-DE"/>
              <a:pPr/>
              <a:t>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5954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Hinweis auf unsere zentralen Vereins-Veranstaltungen mit Bitte um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/>
              <a:t>Unterstützung und Teilnahme</a:t>
            </a:r>
            <a:endParaRPr/>
          </a:p>
        </p:txBody>
      </p:sp>
      <p:sp>
        <p:nvSpPr>
          <p:cNvPr id="213" name="Google Shape;21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5843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396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4316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7201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0223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621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562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5535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27436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275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485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r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2286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864EE2-8C3B-4B5E-BB4D-A84F7F9B3B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6692A16-2855-4E98-81C7-5620D75A9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64B4DD-068E-4904-9663-8ABA5F21E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129353-CD50-402D-A255-67B134063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93FD7D-D26C-4AD4-9F74-5C99EDFD3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1341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1F4B5E-2789-4F36-88D1-01A3EC7D8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BC5B79-3081-493E-8AF8-0CF828384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D68ABEF-1BF6-4050-AA90-BD2460BDF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B486F5-545E-443B-9B67-4A91A94D7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9C8CAD-A0A6-47A9-827A-772AAC826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80162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C91F68-E6FC-43D3-B7B9-4D365B8E1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A7E786-003C-49E7-9911-B77D854A9F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AB426F-B4B0-4453-9EF0-AF566569F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44A3AB6-EF0F-4E00-9BE4-6A4EFE45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6CCA7D-33B9-4780-AA4B-B4BCF75F0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1822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CCBD3B-BAAB-4CAD-931C-67AC44851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7FE052-2FE3-4DB0-8021-DE45353EA2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024BCB2-015A-43A0-9E39-25DAF00CD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18CEB3-C974-4093-9906-195DDB52B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EF562A0-C5EF-4267-91FD-FB0B53D37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FBA00A2-41C9-438F-9110-FB45517C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1468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FCE2A9-99AB-4EA6-9915-3048F0AD6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06314F-A296-44C9-9C0E-1ECE2A0BBF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6DC29DD-DE5C-4396-BFE0-6168C6EFA3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201A9EF-E6BA-4820-A094-D73E80692A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6A21BAE-D3C8-49F5-AC57-8D7F27FCEA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D643903-3A61-4554-868F-8DC00628D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2D98E8D-0D4C-4390-904B-9449989BC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15559C9-DC81-4F90-A0A6-D74910FFA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71516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4C4EB-C212-450C-BD00-ADA20E317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4A129CA-2D18-4541-894E-9974B19C0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F1005AD-63AB-467B-8E21-A91FDEEE1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285C28F-A26E-4EDC-8E1C-BBFD83FCD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00108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109BBE4-B745-445C-A4FA-14AA8334A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CA9C2F2-8A52-400E-8F03-FB2AA7BDC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9965B40-62EE-4266-ABFA-DBCE89D34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055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F8D2DE-FF01-4C43-B79D-3FE2126F2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6BF9FC-B93A-40D3-B91B-6A254BC44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5C421E8-1630-4F5D-B96D-5671404A75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D9F55B1-61DA-4753-98D0-84801B943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70A4CF2-884B-44B6-8714-A32CC8262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3F0C1D3-9BC0-4685-88C4-E9EF185A1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9719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4FD27-0D73-404D-BA52-18D4BEFF6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5CD5F70-711E-4A6A-A2BF-1C94C7C116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54D80C8-D3E6-42ED-ADFF-C4E9B0AFE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C1DCF4B-FB7D-4531-95AF-C4E7F1129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62E5728-2F86-4586-96CD-57862726F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031EC31-7AE4-4B5C-A2FA-D20A3E7FD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7527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r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BD484A-B033-4333-AC2F-02E78DE2D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AAA58AF-2A32-42F4-B67C-938DF354BF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10984C-89B5-4660-9889-F43CE9D61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181165-D9E4-404E-832E-2CEB9A857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7708B3-9886-41C5-8A1C-B719DC29B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8192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44283AF-47F3-4CCF-81F7-5307FDC74F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B29BB91-FB88-41C4-AE07-DCDC4E9A7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252922-9215-4F01-91B0-57A459A9C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368F7B-4273-4D53-A95A-39D110BF4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D506D73-31BA-44CF-A3BD-B64A26BA7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432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 mit Über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mit Über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kaler Titel u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33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271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72" r:id="rId8"/>
    <p:sldLayoutId id="214748369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A2AD1-6926-D941-ACCF-1AF3A2E86D53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26671-22A4-E84E-806D-5B4A518C44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755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648CF63-1063-4FB9-AD05-F405C469E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88F8E14-B69A-48F4-9FC1-08140AC3B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0DC0F6-A9D4-4971-8846-517B52BF13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7391-0B68-4911-AED1-29B900FF2FBD}" type="datetimeFigureOut">
              <a:rPr lang="de-DE" smtClean="0"/>
              <a:t>03.06.22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3FABF9-B4E4-423F-81C6-26C1D07445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D39FB11-D3A6-4058-BFFB-BD5B17C10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16B79-0616-4467-BC39-A30F77AE4AB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051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jpeg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wandern@rheinhessen.d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0060" y="1996758"/>
            <a:ext cx="8229600" cy="2712402"/>
          </a:xfrm>
        </p:spPr>
        <p:txBody>
          <a:bodyPr/>
          <a:lstStyle/>
          <a:p>
            <a: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Mitgliederversammlung der </a:t>
            </a:r>
            <a:b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</a:br>
            <a: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Kultur- und Weinbotschafter </a:t>
            </a:r>
            <a:b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</a:br>
            <a: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Rheinhessen e.V.</a:t>
            </a:r>
            <a:b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</a:br>
            <a:r>
              <a:rPr lang="de-DE" sz="4800" b="1" dirty="0">
                <a:solidFill>
                  <a:schemeClr val="accent3">
                    <a:lumMod val="75000"/>
                  </a:schemeClr>
                </a:solidFill>
                <a:latin typeface="Bell MT" panose="02020503060305020303" pitchFamily="18" charset="0"/>
                <a:cs typeface="Calibri" panose="020F0502020204030204" pitchFamily="34" charset="0"/>
              </a:rPr>
              <a:t>am 2. Juni 2022</a:t>
            </a:r>
          </a:p>
        </p:txBody>
      </p:sp>
      <p:pic>
        <p:nvPicPr>
          <p:cNvPr id="3" name="Google Shape;163;p25" descr="D:\AKulturbotschafter\Logos\KWB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5783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617220" y="823136"/>
            <a:ext cx="657606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36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Ergebnis Kassenprüfung</a:t>
            </a:r>
            <a:endParaRPr sz="3600"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17" name="Google Shape;217;p31"/>
          <p:cNvSpPr txBox="1"/>
          <p:nvPr/>
        </p:nvSpPr>
        <p:spPr>
          <a:xfrm>
            <a:off x="1257300" y="2407919"/>
            <a:ext cx="4505723" cy="880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Kassenprüfer: </a:t>
            </a:r>
          </a:p>
          <a:p>
            <a:pPr lvl="0"/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Ilse Hees und Wolfgang Arnold</a:t>
            </a:r>
            <a:b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2.Juni 2022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122" y="2284536"/>
            <a:ext cx="1575578" cy="157557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257300" y="5120640"/>
            <a:ext cx="60163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>
                <a:solidFill>
                  <a:schemeClr val="tx1"/>
                </a:solidFill>
                <a:latin typeface="Calibri    "/>
                <a:sym typeface="Wingdings"/>
              </a:rPr>
              <a:t> </a:t>
            </a:r>
            <a:r>
              <a:rPr lang="de-DE" sz="3200" b="1" dirty="0">
                <a:solidFill>
                  <a:schemeClr val="tx1"/>
                </a:solidFill>
                <a:latin typeface="Calibri    "/>
              </a:rPr>
              <a:t>Entlastung des Vorstandes</a:t>
            </a:r>
            <a:endParaRPr lang="de-DE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394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>
            <a:spLocks noGrp="1"/>
          </p:cNvSpPr>
          <p:nvPr>
            <p:ph type="title"/>
          </p:nvPr>
        </p:nvSpPr>
        <p:spPr>
          <a:xfrm>
            <a:off x="1007936" y="2164432"/>
            <a:ext cx="655872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40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Entlastung des Vorstandes</a:t>
            </a:r>
            <a:endParaRPr sz="4000"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26" name="Google Shape;226;p32"/>
          <p:cNvSpPr txBox="1"/>
          <p:nvPr/>
        </p:nvSpPr>
        <p:spPr>
          <a:xfrm>
            <a:off x="467544" y="-857968"/>
            <a:ext cx="89960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de-DE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 Juni 2022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033" y="3528061"/>
            <a:ext cx="1074419" cy="107441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05790" y="670560"/>
            <a:ext cx="6442710" cy="905829"/>
          </a:xfrm>
        </p:spPr>
        <p:txBody>
          <a:bodyPr>
            <a:normAutofit fontScale="90000"/>
          </a:bodyPr>
          <a:lstStyle/>
          <a:p>
            <a:pPr algn="ctr"/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"/>
                <a:cs typeface="Calibri" panose="020F0502020204030204" pitchFamily="34" charset="0"/>
              </a:rPr>
              <a:t>Neuwahl des geschäftsführenden Vorstandes</a:t>
            </a:r>
            <a:endParaRPr lang="de-DE" sz="3200" dirty="0">
              <a:solidFill>
                <a:schemeClr val="accent3">
                  <a:lumMod val="75000"/>
                </a:schemeClr>
              </a:solidFill>
              <a:latin typeface="Calibri   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628650" y="3215640"/>
            <a:ext cx="3886200" cy="2961322"/>
          </a:xfrm>
        </p:spPr>
        <p:txBody>
          <a:bodyPr/>
          <a:lstStyle/>
          <a:p>
            <a:pPr marL="457200" lvl="0" indent="-3810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defRPr/>
            </a:pPr>
            <a:r>
              <a:rPr lang="de-DE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1. Vorsitz                </a:t>
            </a:r>
          </a:p>
          <a:p>
            <a:pPr marL="457200" lvl="0" indent="-3810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defRPr/>
            </a:pPr>
            <a:r>
              <a:rPr lang="de-DE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2. Vorsitz              </a:t>
            </a:r>
          </a:p>
          <a:p>
            <a:pPr marL="457200" lvl="0" indent="-3810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defRPr/>
            </a:pPr>
            <a:r>
              <a:rPr lang="de-DE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Schriftführung    </a:t>
            </a:r>
          </a:p>
          <a:p>
            <a:pPr marL="457200" lvl="0" indent="-3810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defRPr/>
            </a:pPr>
            <a:r>
              <a:rPr lang="de-DE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Kassenführung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3596640" y="3215639"/>
            <a:ext cx="4918710" cy="2961323"/>
          </a:xfrm>
        </p:spPr>
        <p:txBody>
          <a:bodyPr/>
          <a:lstStyle/>
          <a:p>
            <a:pPr marL="533400" indent="-4572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SzPts val="2400"/>
              <a:buFont typeface="Symbol" panose="05050102010706020507" pitchFamily="18" charset="2"/>
              <a:buChar char="-"/>
              <a:defRPr/>
            </a:pPr>
            <a:r>
              <a:rPr lang="de-DE" sz="24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Dr.Herrad</a:t>
            </a:r>
            <a:r>
              <a:rPr lang="de-DE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Krenkel</a:t>
            </a:r>
          </a:p>
          <a:p>
            <a:pPr marL="533400" indent="-4572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SzPts val="2400"/>
              <a:buFont typeface="Symbol" panose="05050102010706020507" pitchFamily="18" charset="2"/>
              <a:buChar char="-"/>
              <a:defRPr/>
            </a:pPr>
            <a:r>
              <a:rPr lang="de-DE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Heike </a:t>
            </a:r>
            <a:r>
              <a:rPr lang="de-DE" sz="24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Dettweiler</a:t>
            </a:r>
            <a:endParaRPr lang="de-DE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533400" indent="-4572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SzPts val="2400"/>
              <a:buFont typeface="Symbol" panose="05050102010706020507" pitchFamily="18" charset="2"/>
              <a:buChar char="-"/>
              <a:defRPr/>
            </a:pPr>
            <a:r>
              <a:rPr lang="de-DE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Cornelia </a:t>
            </a:r>
            <a:r>
              <a:rPr lang="de-DE" sz="24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Bärsch</a:t>
            </a:r>
            <a:r>
              <a:rPr lang="de-DE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-Kämmerer</a:t>
            </a:r>
          </a:p>
          <a:p>
            <a:pPr marL="533400" indent="-4572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SzPts val="2400"/>
              <a:buFont typeface="Symbol" panose="05050102010706020507" pitchFamily="18" charset="2"/>
              <a:buChar char="-"/>
              <a:defRPr/>
            </a:pPr>
            <a:r>
              <a:rPr lang="de-DE" sz="2400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Gundhild</a:t>
            </a:r>
            <a:r>
              <a:rPr lang="de-DE" sz="24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 Fleischmann</a:t>
            </a:r>
          </a:p>
          <a:p>
            <a:endParaRPr lang="de-DE" dirty="0"/>
          </a:p>
        </p:txBody>
      </p:sp>
      <p:pic>
        <p:nvPicPr>
          <p:cNvPr id="6" name="Google Shape;224;p32" descr="D:\AKulturbotschafter\Logos\KWB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/>
          <p:cNvSpPr txBox="1"/>
          <p:nvPr/>
        </p:nvSpPr>
        <p:spPr>
          <a:xfrm>
            <a:off x="655320" y="2274034"/>
            <a:ext cx="377218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e-DE" sz="2400" b="1" dirty="0">
                <a:latin typeface="Calibri"/>
                <a:cs typeface="Calibri"/>
                <a:sym typeface="Calibri"/>
              </a:rPr>
              <a:t>Vorschläge des Vorstandes: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4939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5870" y="381334"/>
            <a:ext cx="4949190" cy="1325563"/>
          </a:xfrm>
        </p:spPr>
        <p:txBody>
          <a:bodyPr>
            <a:normAutofit/>
          </a:bodyPr>
          <a:lstStyle/>
          <a:p>
            <a:r>
              <a:rPr lang="de-DE" sz="3200" b="1" dirty="0">
                <a:latin typeface="Calibri    "/>
              </a:rPr>
              <a:t>  </a:t>
            </a: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Neuwahl der Beisitzer</a:t>
            </a:r>
            <a:endParaRPr lang="de-DE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2735579"/>
            <a:ext cx="3886200" cy="34413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Statistik und Broschüre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Jugend und Familie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Mitgliederpflege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Pressearbeit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Homepage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Verschiedenes</a:t>
            </a:r>
          </a:p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2758439"/>
            <a:ext cx="3886200" cy="3418523"/>
          </a:xfrm>
        </p:spPr>
        <p:txBody>
          <a:bodyPr>
            <a:normAutofit/>
          </a:bodyPr>
          <a:lstStyle/>
          <a:p>
            <a:pPr>
              <a:buFont typeface="Symbol" panose="05050102010706020507" pitchFamily="18" charset="2"/>
              <a:buChar char="-"/>
            </a:pPr>
            <a:r>
              <a:rPr lang="de-DE" sz="2400" dirty="0"/>
              <a:t> 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Stefan Kaiser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Martin Frank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Bernhard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Deguenther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anose="05050102010706020507" pitchFamily="18" charset="2"/>
              <a:buChar char="-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Janine Heise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Iris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Peterek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Symbol" panose="05050102010706020507" pitchFamily="18" charset="2"/>
              <a:buChar char="-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Wolfgang Arnold</a:t>
            </a:r>
          </a:p>
        </p:txBody>
      </p:sp>
      <p:pic>
        <p:nvPicPr>
          <p:cNvPr id="5" name="Google Shape;224;p32" descr="D:\AKulturbotschafter\Logos\KWB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/>
          <p:cNvSpPr txBox="1"/>
          <p:nvPr/>
        </p:nvSpPr>
        <p:spPr>
          <a:xfrm>
            <a:off x="769620" y="1790699"/>
            <a:ext cx="4290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400" b="1" dirty="0">
                <a:latin typeface="Calibri    "/>
                <a:cs typeface="Calibri"/>
                <a:sym typeface="Calibri"/>
              </a:rPr>
              <a:t>Vorschläge des Vorstandes:</a:t>
            </a:r>
            <a:endParaRPr lang="de-DE" sz="3200" dirty="0">
              <a:latin typeface="Calibri    "/>
            </a:endParaRPr>
          </a:p>
        </p:txBody>
      </p:sp>
    </p:spTree>
    <p:extLst>
      <p:ext uri="{BB962C8B-B14F-4D97-AF65-F5344CB8AC3E}">
        <p14:creationId xmlns:p14="http://schemas.microsoft.com/office/powerpoint/2010/main" val="56718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45870" y="381334"/>
            <a:ext cx="4949190" cy="1325563"/>
          </a:xfrm>
        </p:spPr>
        <p:txBody>
          <a:bodyPr>
            <a:normAutofit/>
          </a:bodyPr>
          <a:lstStyle/>
          <a:p>
            <a:r>
              <a:rPr lang="de-DE" sz="3200" b="1" dirty="0">
                <a:latin typeface="Calibri    "/>
              </a:rPr>
              <a:t>  </a:t>
            </a: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Neuwahl der Beisitzer</a:t>
            </a:r>
            <a:endParaRPr lang="de-DE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5" name="Google Shape;224;p32" descr="D:\AKulturbotschafter\Logos\KWB_Logo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/>
          <p:cNvSpPr txBox="1"/>
          <p:nvPr/>
        </p:nvSpPr>
        <p:spPr>
          <a:xfrm>
            <a:off x="590550" y="1501136"/>
            <a:ext cx="3954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400" b="1" dirty="0"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Vorstellung Janine Heise</a:t>
            </a:r>
            <a:endParaRPr lang="de-DE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580" y="1962801"/>
            <a:ext cx="1767840" cy="2563368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655320" y="2164079"/>
            <a:ext cx="570738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34 Jahre alt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aus </a:t>
            </a:r>
            <a:r>
              <a:rPr lang="de-DE" dirty="0" err="1"/>
              <a:t>Nierstein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verheiratet mit Peter Heise (Weingut Heise)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drei Kinder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Juniorchefin in der Gutsschänke und Gästehaus Heise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verantwortlich für </a:t>
            </a:r>
          </a:p>
          <a:p>
            <a:pPr marL="540000" lvl="1" indent="-285750">
              <a:buFont typeface="Symbol" panose="05050102010706020507" pitchFamily="18" charset="2"/>
              <a:buChar char="-"/>
            </a:pPr>
            <a:r>
              <a:rPr lang="de-DE" dirty="0"/>
              <a:t>Büro, Marketing &amp; Vertrieb im Weingut </a:t>
            </a:r>
          </a:p>
          <a:p>
            <a:pPr marL="540000" lvl="1" indent="-285750">
              <a:buFont typeface="Symbol" panose="05050102010706020507" pitchFamily="18" charset="2"/>
              <a:buChar char="-"/>
            </a:pPr>
            <a:r>
              <a:rPr lang="de-DE" dirty="0"/>
              <a:t>für die „Rheinhessen AUSGEZEICHNET“-Vinothek </a:t>
            </a:r>
          </a:p>
          <a:p>
            <a:pPr marL="540000" lvl="1" indent="-285750">
              <a:buFont typeface="Symbol" panose="05050102010706020507" pitchFamily="18" charset="2"/>
              <a:buChar char="-"/>
            </a:pPr>
            <a:r>
              <a:rPr lang="de-DE" dirty="0"/>
              <a:t>und für die Infothek der Stadt </a:t>
            </a:r>
            <a:r>
              <a:rPr lang="de-DE" dirty="0" err="1"/>
              <a:t>Nierstein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dirty="0"/>
          </a:p>
          <a:p>
            <a:r>
              <a:rPr lang="de-DE" dirty="0"/>
              <a:t>als KWB aktiv:</a:t>
            </a:r>
          </a:p>
          <a:p>
            <a:r>
              <a:rPr lang="de-DE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Mitglied der Tourismusgruppe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Mitglied </a:t>
            </a:r>
            <a:r>
              <a:rPr lang="de-DE" dirty="0" err="1"/>
              <a:t>Social</a:t>
            </a:r>
            <a:r>
              <a:rPr lang="de-DE" dirty="0"/>
              <a:t> Media Team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Weingut bei Winzer für ein Jahr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Leiterin des </a:t>
            </a:r>
            <a:r>
              <a:rPr lang="de-DE" dirty="0" err="1"/>
              <a:t>Kinderwingerts</a:t>
            </a:r>
            <a:r>
              <a:rPr lang="de-DE" dirty="0"/>
              <a:t> in </a:t>
            </a:r>
            <a:r>
              <a:rPr lang="de-DE" dirty="0" err="1"/>
              <a:t>Nierstein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Mitglied Ideenschmiede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Mitglied in der AG Straußwirtschaften und Gutsschänken </a:t>
            </a:r>
            <a:r>
              <a:rPr lang="de-DE" dirty="0" err="1"/>
              <a:t>Rhh</a:t>
            </a:r>
            <a:endParaRPr lang="de-DE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/>
              <a:t>Mitglied in der IG Urlaub beim Rheinhessenwinzer</a:t>
            </a:r>
          </a:p>
        </p:txBody>
      </p:sp>
    </p:spTree>
    <p:extLst>
      <p:ext uri="{BB962C8B-B14F-4D97-AF65-F5344CB8AC3E}">
        <p14:creationId xmlns:p14="http://schemas.microsoft.com/office/powerpoint/2010/main" val="4291830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>
            <a:spLocks noGrp="1"/>
          </p:cNvSpPr>
          <p:nvPr>
            <p:ph type="title"/>
          </p:nvPr>
        </p:nvSpPr>
        <p:spPr>
          <a:xfrm>
            <a:off x="1005840" y="472616"/>
            <a:ext cx="564642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Neuwahl der Kassenprüfer</a:t>
            </a:r>
            <a:endParaRPr sz="3200"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26" name="Google Shape;226;p32"/>
          <p:cNvSpPr txBox="1"/>
          <p:nvPr/>
        </p:nvSpPr>
        <p:spPr>
          <a:xfrm>
            <a:off x="467544" y="-857968"/>
            <a:ext cx="89960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de-DE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2.Juni 2022</a:t>
            </a:r>
            <a:endParaRPr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F2D692A-5CE3-F5BC-36DE-199924FDFA4E}"/>
              </a:ext>
            </a:extLst>
          </p:cNvPr>
          <p:cNvSpPr txBox="1"/>
          <p:nvPr/>
        </p:nvSpPr>
        <p:spPr>
          <a:xfrm>
            <a:off x="1526724" y="2626498"/>
            <a:ext cx="5014774" cy="1328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810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Ilse Hees</a:t>
            </a:r>
          </a:p>
          <a:p>
            <a:pPr marL="457200" marR="0" lvl="0" indent="-3810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lang="de-DE" sz="2400" dirty="0">
                <a:latin typeface="Calibri"/>
                <a:cs typeface="Calibri"/>
                <a:sym typeface="Calibri"/>
              </a:rPr>
              <a:t>Tina Kaiser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  <a:p>
            <a:pPr marL="76200" marR="0" lvl="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tabLst/>
              <a:defRPr/>
            </a:pPr>
            <a:r>
              <a:rPr lang="de-DE" sz="2400" dirty="0">
                <a:latin typeface="Calibri"/>
                <a:cs typeface="Calibri"/>
                <a:sym typeface="Calibri"/>
              </a:rPr>
              <a:t>     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526724" y="1857399"/>
            <a:ext cx="4508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Calibri    "/>
              </a:rPr>
              <a:t>Vorschläge des Vorstandes:</a:t>
            </a:r>
          </a:p>
        </p:txBody>
      </p:sp>
    </p:spTree>
    <p:extLst>
      <p:ext uri="{BB962C8B-B14F-4D97-AF65-F5344CB8AC3E}">
        <p14:creationId xmlns:p14="http://schemas.microsoft.com/office/powerpoint/2010/main" val="3035885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>
            <a:spLocks noGrp="1"/>
          </p:cNvSpPr>
          <p:nvPr>
            <p:ph type="title"/>
          </p:nvPr>
        </p:nvSpPr>
        <p:spPr>
          <a:xfrm>
            <a:off x="360236" y="554400"/>
            <a:ext cx="569004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Besetzung ohne Wahl</a:t>
            </a:r>
            <a:endParaRPr sz="3200"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2.Juni 2022</a:t>
            </a:r>
            <a:endParaRPr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F2D692A-5CE3-F5BC-36DE-199924FDFA4E}"/>
              </a:ext>
            </a:extLst>
          </p:cNvPr>
          <p:cNvSpPr txBox="1"/>
          <p:nvPr/>
        </p:nvSpPr>
        <p:spPr>
          <a:xfrm>
            <a:off x="808059" y="2088232"/>
            <a:ext cx="7810161" cy="3062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3810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Calibri"/>
              </a:rPr>
              <a:t>Christine Hill (DLR)</a:t>
            </a:r>
          </a:p>
          <a:p>
            <a:pPr marL="457200" marR="0" lvl="0" indent="-3810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endParaRPr lang="de-DE" sz="2400" dirty="0">
              <a:latin typeface="Calibri    "/>
              <a:cs typeface="Calibri" panose="020F0502020204030204" pitchFamily="34" charset="0"/>
              <a:sym typeface="Calibri"/>
            </a:endParaRPr>
          </a:p>
          <a:p>
            <a:pPr marL="457200" marR="0" lvl="0" indent="-3810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Calibri"/>
              </a:rPr>
              <a:t>Dagmar Rückrich- Menger (</a:t>
            </a:r>
            <a:r>
              <a:rPr lang="de-DE" sz="2400" dirty="0">
                <a:latin typeface="Calibri    "/>
                <a:cs typeface="Calibri" panose="020F0502020204030204" pitchFamily="34" charset="0"/>
                <a:sym typeface="Calibri"/>
              </a:rPr>
              <a:t>Rheinhessenwein)</a:t>
            </a:r>
          </a:p>
          <a:p>
            <a:pPr marL="457200" marR="0" lvl="0" indent="-3810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endParaRPr kumimoji="0" lang="de-DE" sz="24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   "/>
              <a:cs typeface="Calibri" panose="020F0502020204030204" pitchFamily="34" charset="0"/>
              <a:sym typeface="Calibri"/>
            </a:endParaRPr>
          </a:p>
          <a:p>
            <a:pPr marL="457200" marR="0" lvl="0" indent="-3810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Wingdings" panose="05000000000000000000" pitchFamily="2" charset="2"/>
              <a:buChar char="Ø"/>
              <a:tabLst/>
              <a:defRPr/>
            </a:pPr>
            <a:r>
              <a:rPr lang="de-DE" sz="2400" dirty="0">
                <a:latin typeface="Calibri    "/>
                <a:cs typeface="Calibri" panose="020F0502020204030204" pitchFamily="34" charset="0"/>
                <a:sym typeface="Calibri"/>
              </a:rPr>
              <a:t>Offen (Rheinhessen- Touristik)</a:t>
            </a:r>
            <a:r>
              <a:rPr kumimoji="0" lang="de-DE" sz="24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Calibri"/>
              </a:rPr>
              <a:t> </a:t>
            </a:r>
          </a:p>
          <a:p>
            <a:pPr marL="457200" marR="0" lvl="0" indent="-38100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tabLst/>
              <a:defRPr/>
            </a:pP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  <a:p>
            <a:pPr marL="76200" lvl="0">
              <a:spcBef>
                <a:spcPts val="480"/>
              </a:spcBef>
              <a:buSzPts val="2400"/>
              <a:defRPr/>
            </a:pPr>
            <a:r>
              <a:rPr lang="de-DE" sz="2400" dirty="0">
                <a:latin typeface="Calibri"/>
                <a:cs typeface="Calibri"/>
                <a:sym typeface="Calibri"/>
              </a:rPr>
              <a:t>     </a:t>
            </a:r>
            <a:endParaRPr kumimoji="0" lang="de-DE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2166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>
            <a:spLocks noGrp="1"/>
          </p:cNvSpPr>
          <p:nvPr>
            <p:ph type="title"/>
          </p:nvPr>
        </p:nvSpPr>
        <p:spPr>
          <a:xfrm>
            <a:off x="701040" y="836340"/>
            <a:ext cx="688848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Verabschiedung aus dem Vorstand</a:t>
            </a:r>
            <a:endParaRPr sz="3200"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26" name="Google Shape;226;p32"/>
          <p:cNvSpPr txBox="1"/>
          <p:nvPr/>
        </p:nvSpPr>
        <p:spPr>
          <a:xfrm>
            <a:off x="467544" y="-857968"/>
            <a:ext cx="89960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de-DE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2.Juni 2022</a:t>
            </a:r>
            <a:endParaRPr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F2D692A-5CE3-F5BC-36DE-199924FDFA4E}"/>
              </a:ext>
            </a:extLst>
          </p:cNvPr>
          <p:cNvSpPr txBox="1"/>
          <p:nvPr/>
        </p:nvSpPr>
        <p:spPr>
          <a:xfrm>
            <a:off x="604432" y="2894687"/>
            <a:ext cx="2253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marR="0" lvl="0" algn="l" defTabSz="914400" rtl="0" eaLnBrk="1" fontAlgn="auto" latinLnBrk="0" hangingPunct="1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tabLst/>
              <a:defRPr/>
            </a:pPr>
            <a:r>
              <a:rPr kumimoji="0" lang="de-DE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/>
                <a:sym typeface="Calibri"/>
              </a:rPr>
              <a:t>Kathrin Saaler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040" y="2329686"/>
            <a:ext cx="1267028" cy="185166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011" y="1895058"/>
            <a:ext cx="1467019" cy="1732062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894" y="4165982"/>
            <a:ext cx="1296670" cy="1937638"/>
          </a:xfrm>
          <a:prstGeom prst="rect">
            <a:avLst/>
          </a:prstGeom>
        </p:spPr>
      </p:pic>
      <p:sp>
        <p:nvSpPr>
          <p:cNvPr id="10" name="Textfeld 9"/>
          <p:cNvSpPr txBox="1"/>
          <p:nvPr/>
        </p:nvSpPr>
        <p:spPr>
          <a:xfrm>
            <a:off x="5074920" y="2321714"/>
            <a:ext cx="1776448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e-DE" sz="2400" dirty="0">
                <a:latin typeface="Calibri    "/>
                <a:cs typeface="Calibri"/>
                <a:sym typeface="Calibri"/>
              </a:rPr>
              <a:t>Heiko </a:t>
            </a:r>
            <a:r>
              <a:rPr lang="de-DE" sz="2400" dirty="0" err="1">
                <a:latin typeface="Calibri    "/>
                <a:cs typeface="Calibri"/>
                <a:sym typeface="Calibri"/>
              </a:rPr>
              <a:t>Fruth</a:t>
            </a:r>
            <a:endParaRPr lang="de-DE" sz="2400" dirty="0">
              <a:latin typeface="Calibri    "/>
              <a:cs typeface="Calibri"/>
              <a:sym typeface="Calibri"/>
            </a:endParaRPr>
          </a:p>
          <a:p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2377896" y="4831080"/>
            <a:ext cx="269702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400" dirty="0">
                <a:latin typeface="Calibri    "/>
                <a:cs typeface="Calibri"/>
                <a:sym typeface="Calibri"/>
              </a:rPr>
              <a:t>Ingrid </a:t>
            </a:r>
            <a:r>
              <a:rPr lang="de-DE" sz="2400" dirty="0" err="1">
                <a:latin typeface="Calibri    "/>
                <a:cs typeface="Calibri"/>
                <a:sym typeface="Calibri"/>
              </a:rPr>
              <a:t>Dahlheimer</a:t>
            </a:r>
            <a:r>
              <a:rPr lang="de-DE" sz="2400" dirty="0">
                <a:latin typeface="Calibri    "/>
                <a:cs typeface="Calibri"/>
                <a:sym typeface="Calibri"/>
              </a:rPr>
              <a:t>    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3136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2.Juni 2022</a:t>
            </a:r>
            <a:endParaRPr dirty="0"/>
          </a:p>
        </p:txBody>
      </p:sp>
      <p:sp>
        <p:nvSpPr>
          <p:cNvPr id="4" name="Rechteck 3"/>
          <p:cNvSpPr/>
          <p:nvPr/>
        </p:nvSpPr>
        <p:spPr>
          <a:xfrm>
            <a:off x="1231134" y="1684278"/>
            <a:ext cx="442621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de-DE" sz="9600" b="1" cap="all" spc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Pause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79" y="3360420"/>
            <a:ext cx="1623064" cy="19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57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>
            <a:spLocks noGrp="1"/>
          </p:cNvSpPr>
          <p:nvPr>
            <p:ph type="title"/>
          </p:nvPr>
        </p:nvSpPr>
        <p:spPr>
          <a:xfrm>
            <a:off x="594360" y="342361"/>
            <a:ext cx="6888480" cy="914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Antrag des Vorstands</a:t>
            </a:r>
            <a:endParaRPr sz="3200"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26" name="Google Shape;226;p32"/>
          <p:cNvSpPr txBox="1"/>
          <p:nvPr/>
        </p:nvSpPr>
        <p:spPr>
          <a:xfrm>
            <a:off x="467544" y="-857968"/>
            <a:ext cx="89960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de-DE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2.Juni 2022</a:t>
            </a:r>
            <a:endParaRPr dirty="0"/>
          </a:p>
        </p:txBody>
      </p:sp>
      <p:sp>
        <p:nvSpPr>
          <p:cNvPr id="2" name="Rechteck 1"/>
          <p:cNvSpPr/>
          <p:nvPr/>
        </p:nvSpPr>
        <p:spPr>
          <a:xfrm>
            <a:off x="320040" y="1201698"/>
            <a:ext cx="835152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latin typeface="Calibri   "/>
              </a:rPr>
              <a:t>Verwendung von </a:t>
            </a:r>
            <a:r>
              <a:rPr lang="de-DE" sz="1600" dirty="0" err="1">
                <a:latin typeface="Calibri   "/>
              </a:rPr>
              <a:t>Gendern</a:t>
            </a:r>
            <a:r>
              <a:rPr lang="de-DE" sz="1600" dirty="0">
                <a:latin typeface="Calibri   "/>
              </a:rPr>
              <a:t> im  Schriftgebrauch der KWB</a:t>
            </a:r>
          </a:p>
          <a:p>
            <a:r>
              <a:rPr lang="de-DE" dirty="0"/>
              <a:t> </a:t>
            </a:r>
          </a:p>
          <a:p>
            <a:r>
              <a:rPr lang="de-DE" sz="1300" b="1" dirty="0" err="1">
                <a:latin typeface="Calibri   "/>
              </a:rPr>
              <a:t>Gendern</a:t>
            </a:r>
            <a:r>
              <a:rPr lang="de-DE" sz="1300" dirty="0">
                <a:latin typeface="Calibri   "/>
              </a:rPr>
              <a:t> bedeutet geschlechtergerechte Sprache. Mit dem geschlechterbewussten Sprachgebrauch soll die Gleichbehandlung der Geschlechter zum Ausdruck gebracht werden. Im Deutschen wird bis heute meist das generische Maskulinum verwendet, also die männliche Variante.</a:t>
            </a:r>
          </a:p>
          <a:p>
            <a:r>
              <a:rPr lang="de-DE" sz="1300" dirty="0">
                <a:latin typeface="Calibri   "/>
              </a:rPr>
              <a:t>Zur Verwendung geschlechtergerechter Sprache gibt es derzeit 6 verschiedene Möglichkeiten, die an folgenden Beispielen aufgeführt sind:</a:t>
            </a:r>
          </a:p>
          <a:p>
            <a:endParaRPr lang="de-DE" dirty="0">
              <a:latin typeface="Calibri   "/>
            </a:endParaRPr>
          </a:p>
          <a:p>
            <a:r>
              <a:rPr lang="de-DE" sz="1500" b="1" dirty="0">
                <a:latin typeface="Calibri   "/>
              </a:rPr>
              <a:t>6 Möglichkeiten richtig zu </a:t>
            </a:r>
            <a:r>
              <a:rPr lang="de-DE" sz="1500" b="1" dirty="0" err="1">
                <a:latin typeface="Calibri   "/>
              </a:rPr>
              <a:t>gendern</a:t>
            </a:r>
            <a:r>
              <a:rPr lang="de-DE" sz="1500" b="1" dirty="0">
                <a:latin typeface="Calibri   "/>
              </a:rPr>
              <a:t>:</a:t>
            </a:r>
          </a:p>
          <a:p>
            <a:endParaRPr lang="de-DE" sz="1500" dirty="0">
              <a:latin typeface="Calibri   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de-DE" sz="1500" dirty="0">
                <a:latin typeface="Calibri   "/>
              </a:rPr>
              <a:t>Binnen-I: </a:t>
            </a:r>
            <a:r>
              <a:rPr lang="de-DE" sz="1500" dirty="0" err="1">
                <a:latin typeface="Calibri   "/>
              </a:rPr>
              <a:t>StudentIn</a:t>
            </a:r>
            <a:r>
              <a:rPr lang="de-DE" sz="1500" dirty="0">
                <a:latin typeface="Calibri   "/>
              </a:rPr>
              <a:t>, </a:t>
            </a:r>
            <a:r>
              <a:rPr lang="de-DE" sz="1500" dirty="0" err="1">
                <a:latin typeface="Calibri   "/>
              </a:rPr>
              <a:t>RechtsanwältIn</a:t>
            </a:r>
            <a:r>
              <a:rPr lang="de-DE" sz="1500" dirty="0">
                <a:latin typeface="Calibri   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de-DE" sz="1500" dirty="0">
                <a:latin typeface="Calibri   "/>
              </a:rPr>
              <a:t>Unterstrich: </a:t>
            </a:r>
            <a:r>
              <a:rPr lang="de-DE" sz="1500" dirty="0" err="1">
                <a:latin typeface="Calibri   "/>
              </a:rPr>
              <a:t>Student_innen</a:t>
            </a:r>
            <a:r>
              <a:rPr lang="de-DE" sz="1500" dirty="0">
                <a:latin typeface="Calibri   "/>
              </a:rPr>
              <a:t>, </a:t>
            </a:r>
            <a:r>
              <a:rPr lang="de-DE" sz="1500" dirty="0" err="1">
                <a:latin typeface="Calibri   "/>
              </a:rPr>
              <a:t>Professor_innen</a:t>
            </a:r>
            <a:r>
              <a:rPr lang="de-DE" sz="1500" dirty="0">
                <a:latin typeface="Calibri   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de-DE" sz="1500" dirty="0">
                <a:latin typeface="Calibri   "/>
              </a:rPr>
              <a:t>Schrägstrich: Ein/e Student/in, der/die Professor/in.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de-DE" sz="1500" dirty="0">
                <a:latin typeface="Calibri   "/>
              </a:rPr>
              <a:t>Sternchen: Student*innen, Professor*innen.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de-DE" sz="1500" dirty="0" err="1">
                <a:latin typeface="Calibri   "/>
              </a:rPr>
              <a:t>Paarform</a:t>
            </a:r>
            <a:r>
              <a:rPr lang="de-DE" sz="1500" dirty="0">
                <a:latin typeface="Calibri   "/>
              </a:rPr>
              <a:t>: die Studentinnen und Studenten.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de-DE" sz="1500" dirty="0">
                <a:latin typeface="Calibri   "/>
              </a:rPr>
              <a:t>Geschlechtsneutral: die Studierenden.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de-DE" dirty="0">
              <a:latin typeface="Calibri   "/>
            </a:endParaRPr>
          </a:p>
          <a:p>
            <a:r>
              <a:rPr lang="de-DE" sz="1300" dirty="0">
                <a:latin typeface="Calibri   "/>
              </a:rPr>
              <a:t>Der Vorstand stellt den Antrag, wo es sinnvoll geht, die Möglichkeit des geschlechtsneutralen Ausdrucks zu verwenden, aber wo es nicht sinnvoll erscheint, auf das </a:t>
            </a:r>
            <a:r>
              <a:rPr lang="de-DE" sz="1300" dirty="0" err="1">
                <a:latin typeface="Calibri   "/>
              </a:rPr>
              <a:t>Gendern</a:t>
            </a:r>
            <a:r>
              <a:rPr lang="de-DE" sz="1300" dirty="0">
                <a:latin typeface="Calibri   "/>
              </a:rPr>
              <a:t> zu verzichten und die übliche Sprachweise zu gebrauchen.</a:t>
            </a:r>
          </a:p>
          <a:p>
            <a:r>
              <a:rPr lang="de-DE" sz="1300" dirty="0">
                <a:latin typeface="Calibri   "/>
              </a:rPr>
              <a:t>Also z. B. „Teilnehmende“ und nicht </a:t>
            </a:r>
            <a:r>
              <a:rPr lang="de-DE" sz="1300" dirty="0" err="1">
                <a:latin typeface="Calibri   "/>
              </a:rPr>
              <a:t>TeilnehmerIn</a:t>
            </a:r>
            <a:r>
              <a:rPr lang="de-DE" sz="1300" dirty="0">
                <a:latin typeface="Calibri   "/>
              </a:rPr>
              <a:t> oder Teilnehmer und Teilnehmerinnen oder auch Mitglieder der Kultur-und Weinbotschafter und nicht Mitglieder der Kultur und </a:t>
            </a:r>
            <a:r>
              <a:rPr lang="de-DE" sz="1300">
                <a:latin typeface="Calibri   "/>
              </a:rPr>
              <a:t>WeinbotschafterInnen</a:t>
            </a:r>
            <a:r>
              <a:rPr lang="de-DE" sz="1300" dirty="0">
                <a:latin typeface="Calibri   "/>
              </a:rPr>
              <a:t>.</a:t>
            </a:r>
          </a:p>
          <a:p>
            <a:r>
              <a:rPr lang="de-DE" sz="1300" dirty="0">
                <a:latin typeface="Calibri   "/>
              </a:rPr>
              <a:t>Dies unter der Erkenntnis, dass die Sprachentwicklung dynamisch ist und zur gegeben Zeit das Thema erneut zu adressieren ist.</a:t>
            </a:r>
          </a:p>
        </p:txBody>
      </p:sp>
    </p:spTree>
    <p:extLst>
      <p:ext uri="{BB962C8B-B14F-4D97-AF65-F5344CB8AC3E}">
        <p14:creationId xmlns:p14="http://schemas.microsoft.com/office/powerpoint/2010/main" val="1467688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1120139" y="737383"/>
            <a:ext cx="6106829" cy="613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  <a:cs typeface="Calibri Light" panose="020F0302020204030204" pitchFamily="34" charset="0"/>
              </a:rPr>
              <a:t>Das KWB Jahr im Rückblick</a:t>
            </a:r>
            <a:endParaRPr sz="3200" dirty="0">
              <a:solidFill>
                <a:schemeClr val="accent3">
                  <a:lumMod val="75000"/>
                </a:schemeClr>
              </a:solidFill>
              <a:latin typeface="Calibri    "/>
              <a:cs typeface="Calibri Light" panose="020F0302020204030204" pitchFamily="34" charset="0"/>
            </a:endParaRPr>
          </a:p>
        </p:txBody>
      </p:sp>
      <p:sp>
        <p:nvSpPr>
          <p:cNvPr id="165" name="Google Shape;165;p25"/>
          <p:cNvSpPr txBox="1"/>
          <p:nvPr/>
        </p:nvSpPr>
        <p:spPr>
          <a:xfrm>
            <a:off x="536124" y="1641376"/>
            <a:ext cx="7916218" cy="4416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rtl="0">
              <a:spcBef>
                <a:spcPts val="0"/>
              </a:spcBef>
              <a:spcAft>
                <a:spcPts val="0"/>
              </a:spcAft>
            </a:pPr>
            <a:endParaRPr lang="de-DE" sz="2000" b="1" i="0" u="none" strike="noStrike" cap="none" dirty="0">
              <a:solidFill>
                <a:schemeClr val="dk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de-DE" sz="2400" b="1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1</a:t>
            </a:r>
            <a:r>
              <a:rPr lang="de-DE" sz="2400" b="1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. </a:t>
            </a:r>
            <a:r>
              <a:rPr lang="de-DE" sz="1800" b="1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Corona dominierte das Führungsgeschehen</a:t>
            </a:r>
            <a:endParaRPr lang="de-DE" sz="1800" b="1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Erneut konnte nur ein Bruchteil der angebotenen Führungen verwirklicht werden.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b="1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2. Neuer Schwerpunkt „Jugend und Familie“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Beginn Arbeiten Malbuch für Kinder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b="1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de-DE" sz="1800" b="1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3. Vertiefung des vereinsinternen Lebens( von KWB für KWB)</a:t>
            </a:r>
            <a:endParaRPr lang="de-DE" sz="1800" b="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Erste Veranstaltung erfolgreich Februar 2022 als digitale Fastnachtsfeier durchgeführt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Projekt „Winzer-Arbeit“ im Februar 2022 gestartet</a:t>
            </a: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Wanderung am </a:t>
            </a:r>
            <a:r>
              <a:rPr lang="de-DE" sz="1800" dirty="0" err="1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Bohnerzweg</a:t>
            </a: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 für Mai 2022 in Planung</a:t>
            </a: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br>
              <a:rPr lang="de-DE" sz="20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"/>
                <a:sym typeface="Calibri"/>
              </a:rPr>
            </a:br>
            <a:endParaRPr sz="2000" b="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de-DE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5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2.Juni 2022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48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36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6"/>
          <p:cNvSpPr txBox="1">
            <a:spLocks noGrp="1"/>
          </p:cNvSpPr>
          <p:nvPr>
            <p:ph type="title"/>
          </p:nvPr>
        </p:nvSpPr>
        <p:spPr>
          <a:xfrm>
            <a:off x="421196" y="188640"/>
            <a:ext cx="602532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  <a:latin typeface="Calibri    "/>
              </a:rPr>
              <a:t>Berichte</a:t>
            </a:r>
            <a:endParaRPr b="1" dirty="0">
              <a:solidFill>
                <a:schemeClr val="accent3">
                  <a:lumMod val="75000"/>
                </a:schemeClr>
              </a:solidFill>
              <a:latin typeface="Calibri    "/>
            </a:endParaRPr>
          </a:p>
        </p:txBody>
      </p:sp>
      <p:sp>
        <p:nvSpPr>
          <p:cNvPr id="261" name="Google Shape;261;p36"/>
          <p:cNvSpPr txBox="1"/>
          <p:nvPr/>
        </p:nvSpPr>
        <p:spPr>
          <a:xfrm>
            <a:off x="895509" y="1941742"/>
            <a:ext cx="6663531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Wander-Gruppe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E-Bike</a:t>
            </a: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Ideenschmiede/ Winzer für 1 Jahr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de-DE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 Tourismus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b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6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 Juni 2022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D99415-96E7-C748-A6FC-2BFC6D9465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>
                <a:solidFill>
                  <a:schemeClr val="accent1"/>
                </a:solidFill>
              </a:rPr>
              <a:t>Bericht der </a:t>
            </a:r>
            <a:br>
              <a:rPr lang="de-DE" b="1" dirty="0">
                <a:solidFill>
                  <a:schemeClr val="accent1"/>
                </a:solidFill>
              </a:rPr>
            </a:br>
            <a:r>
              <a:rPr lang="de-DE" b="1" dirty="0">
                <a:solidFill>
                  <a:schemeClr val="accent1"/>
                </a:solidFill>
              </a:rPr>
              <a:t>KWB Wandergruppe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5D6993D-03DE-E949-8443-40DA4934D5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de-DE" dirty="0"/>
              <a:t>KWB Mitgliederversammlung 2022</a:t>
            </a:r>
          </a:p>
          <a:p>
            <a:r>
              <a:rPr lang="de-DE" dirty="0"/>
              <a:t>Arthur Winterling</a:t>
            </a:r>
          </a:p>
          <a:p>
            <a:r>
              <a:rPr lang="de-DE" sz="1200" dirty="0"/>
              <a:t>(2022-05-05) </a:t>
            </a:r>
          </a:p>
          <a:p>
            <a:endParaRPr lang="de-DE" sz="9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29CD3F1-FD3E-D64A-8A65-A854DB8D8B6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85105"/>
            <a:ext cx="8502686" cy="864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5A92597-70B4-A743-B9DD-F0E82E627C8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834" y="5908035"/>
            <a:ext cx="682168" cy="936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0DA63DB-86FB-8947-B560-9E9FCE453B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7910" y="69705"/>
            <a:ext cx="2125750" cy="1800000"/>
          </a:xfrm>
          <a:prstGeom prst="rect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81745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905AF-AE0E-7F4E-9B70-C90DBF212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5561135" cy="1325563"/>
          </a:xfrm>
        </p:spPr>
        <p:txBody>
          <a:bodyPr/>
          <a:lstStyle/>
          <a:p>
            <a:r>
              <a:rPr lang="de-DE" b="1" dirty="0">
                <a:solidFill>
                  <a:schemeClr val="accent1"/>
                </a:solidFill>
              </a:rPr>
              <a:t>KWB Wandergruppe</a:t>
            </a:r>
            <a:br>
              <a:rPr lang="de-DE" b="1" dirty="0">
                <a:solidFill>
                  <a:schemeClr val="accent1"/>
                </a:solidFill>
              </a:rPr>
            </a:br>
            <a:r>
              <a:rPr lang="de-DE" b="1" dirty="0">
                <a:solidFill>
                  <a:schemeClr val="accent1"/>
                </a:solidFill>
              </a:rPr>
              <a:t>Allgemein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D864F5-EDFE-3D40-8C3F-A9FDE2475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46775"/>
            <a:ext cx="7886700" cy="3859314"/>
          </a:xfrm>
        </p:spPr>
        <p:txBody>
          <a:bodyPr>
            <a:normAutofit/>
          </a:bodyPr>
          <a:lstStyle/>
          <a:p>
            <a:r>
              <a:rPr lang="de-DE" sz="1600" b="1" dirty="0"/>
              <a:t>Mitglieder: 13</a:t>
            </a:r>
          </a:p>
          <a:p>
            <a:r>
              <a:rPr lang="de-DE" sz="1600" b="1" dirty="0"/>
              <a:t>Ziele:</a:t>
            </a:r>
          </a:p>
          <a:p>
            <a:pPr lvl="1"/>
            <a:r>
              <a:rPr lang="de-DE" sz="1600" dirty="0"/>
              <a:t>Entwicklung und Durchführung von längeren Wandertouren</a:t>
            </a:r>
          </a:p>
          <a:p>
            <a:pPr lvl="2"/>
            <a:r>
              <a:rPr lang="de-DE" sz="1400" dirty="0"/>
              <a:t>kurzfristig: 		Halb- und Ganztagestouren</a:t>
            </a:r>
          </a:p>
          <a:p>
            <a:pPr lvl="2"/>
            <a:r>
              <a:rPr lang="de-DE" sz="1400" dirty="0"/>
              <a:t>langfristig: 		Mehrtagestouren (Stern- oder Streckentouren)</a:t>
            </a:r>
          </a:p>
          <a:p>
            <a:pPr lvl="1"/>
            <a:r>
              <a:rPr lang="de-DE" sz="1600" dirty="0"/>
              <a:t>Planung und Umsetzung von externen Anfragen</a:t>
            </a:r>
          </a:p>
          <a:p>
            <a:pPr lvl="1"/>
            <a:r>
              <a:rPr lang="de-DE" sz="1600" dirty="0"/>
              <a:t>KWB Web-Auftritt anpassen  </a:t>
            </a:r>
          </a:p>
          <a:p>
            <a:pPr lvl="1"/>
            <a:r>
              <a:rPr lang="de-DE" sz="1600" dirty="0"/>
              <a:t>Andere Medien (</a:t>
            </a:r>
            <a:r>
              <a:rPr lang="de-DE" sz="1600" dirty="0" err="1"/>
              <a:t>social</a:t>
            </a:r>
            <a:r>
              <a:rPr lang="de-DE" sz="1600" dirty="0"/>
              <a:t> </a:t>
            </a:r>
            <a:r>
              <a:rPr lang="de-DE" sz="1600" dirty="0" err="1"/>
              <a:t>media</a:t>
            </a:r>
            <a:r>
              <a:rPr lang="de-DE" sz="1600" dirty="0"/>
              <a:t>) nutzen für Werbung und neue Ideen  </a:t>
            </a:r>
          </a:p>
          <a:p>
            <a:pPr lvl="1"/>
            <a:r>
              <a:rPr lang="de-DE" sz="1600" dirty="0"/>
              <a:t>Entwicklung eines Flyers für Werbung </a:t>
            </a:r>
          </a:p>
          <a:p>
            <a:pPr lvl="2"/>
            <a:r>
              <a:rPr lang="de-DE" sz="1200" dirty="0"/>
              <a:t>Standard-Flyer KWB mit Einlage (in Planung)</a:t>
            </a:r>
          </a:p>
          <a:p>
            <a:pPr lvl="2"/>
            <a:r>
              <a:rPr lang="de-DE" sz="1200" dirty="0"/>
              <a:t>Flyer Wandergruppe (1 DIN A4 Faltblatt), evtl. als Einlage  </a:t>
            </a:r>
            <a:r>
              <a:rPr lang="de-DE" sz="1200" b="1" dirty="0" err="1">
                <a:solidFill>
                  <a:srgbClr val="FF0000"/>
                </a:solidFill>
              </a:rPr>
              <a:t>Done</a:t>
            </a:r>
            <a:r>
              <a:rPr lang="de-DE" sz="1200" b="1" dirty="0">
                <a:solidFill>
                  <a:srgbClr val="FF0000"/>
                </a:solidFill>
              </a:rPr>
              <a:t>  </a:t>
            </a:r>
            <a:endParaRPr lang="de-DE" sz="1200" dirty="0"/>
          </a:p>
          <a:p>
            <a:pPr lvl="1"/>
            <a:r>
              <a:rPr lang="de-DE" sz="1600" dirty="0"/>
              <a:t>2 Treffs im Jahr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A9656DA-169C-B146-99AC-5DD384B149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85105"/>
            <a:ext cx="8502686" cy="86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478A17B-B5FA-D443-A13E-7C182056E8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7910" y="69705"/>
            <a:ext cx="2125750" cy="1800000"/>
          </a:xfrm>
          <a:prstGeom prst="rect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3215F53-F760-1849-A63C-F478CF63E09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834" y="5908035"/>
            <a:ext cx="682168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628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3B6399-E954-834D-8A82-0A485FC4D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5631473" cy="1325563"/>
          </a:xfrm>
        </p:spPr>
        <p:txBody>
          <a:bodyPr/>
          <a:lstStyle/>
          <a:p>
            <a:r>
              <a:rPr lang="de-DE" b="1" dirty="0">
                <a:solidFill>
                  <a:schemeClr val="accent1"/>
                </a:solidFill>
              </a:rPr>
              <a:t>KWB Wandergruppe </a:t>
            </a:r>
            <a:br>
              <a:rPr lang="de-DE" b="1" dirty="0">
                <a:solidFill>
                  <a:schemeClr val="accent1"/>
                </a:solidFill>
              </a:rPr>
            </a:br>
            <a:r>
              <a:rPr lang="de-DE" b="1" dirty="0">
                <a:solidFill>
                  <a:schemeClr val="accent1"/>
                </a:solidFill>
              </a:rPr>
              <a:t>Aktivitäten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8E56DC-66F2-9242-935D-780049657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336" y="1946775"/>
            <a:ext cx="8208498" cy="3782244"/>
          </a:xfrm>
        </p:spPr>
        <p:txBody>
          <a:bodyPr>
            <a:normAutofit fontScale="55000" lnSpcReduction="20000"/>
          </a:bodyPr>
          <a:lstStyle/>
          <a:p>
            <a:r>
              <a:rPr lang="de-DE" sz="2900" dirty="0"/>
              <a:t>Wir bieten in 2022 an:	21 Wandertouren  </a:t>
            </a:r>
          </a:p>
          <a:p>
            <a:r>
              <a:rPr lang="de-DE" sz="2900" dirty="0"/>
              <a:t>Bis Anfang Mai sind einige geplante Touren ausgefallen </a:t>
            </a:r>
          </a:p>
          <a:p>
            <a:r>
              <a:rPr lang="de-DE" sz="2900" dirty="0"/>
              <a:t>Externe Anfragen über unsere mail-Adresse "</a:t>
            </a:r>
            <a:r>
              <a:rPr lang="de-DE" sz="2900" dirty="0">
                <a:hlinkClick r:id="rId3"/>
              </a:rPr>
              <a:t>wandern@rheinhessen.de</a:t>
            </a:r>
            <a:r>
              <a:rPr lang="de-DE" sz="2900" dirty="0"/>
              <a:t>" oder andere Kanäle</a:t>
            </a:r>
          </a:p>
          <a:p>
            <a:r>
              <a:rPr lang="de-DE" sz="2900" dirty="0"/>
              <a:t>Im Sommer Zeitraum ist wieder ein Wandergruppentreff geplant</a:t>
            </a:r>
          </a:p>
          <a:p>
            <a:r>
              <a:rPr lang="de-DE" sz="2900" dirty="0"/>
              <a:t>Externe Anfragen:</a:t>
            </a:r>
          </a:p>
          <a:p>
            <a:pPr lvl="1"/>
            <a:r>
              <a:rPr lang="de-DE" sz="2500" dirty="0"/>
              <a:t>ausführbar/ausgeführt: 	1 Wandertour "Kultur on Tour" Landkreis Mainz-Bingen abgesagt (2.4.22) 					neuer Termin (9.7.2022) </a:t>
            </a:r>
            <a:br>
              <a:rPr lang="de-DE" sz="2500" dirty="0"/>
            </a:br>
            <a:r>
              <a:rPr lang="de-DE" sz="2500" dirty="0"/>
              <a:t>			1 Gruppentour, Halbtageswanderung (gebucht und fertig)</a:t>
            </a:r>
          </a:p>
          <a:p>
            <a:pPr marL="457200" lvl="1" indent="0">
              <a:buNone/>
            </a:pPr>
            <a:endParaRPr lang="de-DE" sz="2500" dirty="0"/>
          </a:p>
          <a:p>
            <a:pPr lvl="1"/>
            <a:r>
              <a:rPr lang="de-DE" sz="2500" dirty="0"/>
              <a:t>in Planung/Arbeit:  	1 jeweils 2x 3h Tour in Arbeit mit Reisebüro für 2022 (2 Termine)</a:t>
            </a:r>
            <a:br>
              <a:rPr lang="de-DE" sz="2500" dirty="0"/>
            </a:br>
            <a:endParaRPr lang="de-DE" sz="2500" dirty="0"/>
          </a:p>
          <a:p>
            <a:r>
              <a:rPr lang="de-DE" sz="2900" dirty="0"/>
              <a:t>Normale Wanderplanung (Broschüre etc.):</a:t>
            </a:r>
          </a:p>
          <a:p>
            <a:pPr lvl="1"/>
            <a:r>
              <a:rPr lang="de-DE" sz="2500" dirty="0"/>
              <a:t>buchbar: 		2 ganztägige Touren mit 7 Terminen</a:t>
            </a:r>
          </a:p>
          <a:p>
            <a:pPr lvl="1"/>
            <a:r>
              <a:rPr lang="de-DE" sz="2500" dirty="0"/>
              <a:t>buchbar: 		6 halbtägige Touren mit 14 Terminen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66BC291-860C-B947-934F-835167DA6A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5985105"/>
            <a:ext cx="8502686" cy="864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68C4058-2831-CF4E-9C52-DAEE6897002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3834" y="5908035"/>
            <a:ext cx="682168" cy="936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3B3C0E89-BB2F-9448-952C-C34671F7992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7910" y="69705"/>
            <a:ext cx="2125750" cy="1800000"/>
          </a:xfrm>
          <a:prstGeom prst="rect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641510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2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2"/>
          <p:cNvSpPr txBox="1">
            <a:spLocks noGrp="1"/>
          </p:cNvSpPr>
          <p:nvPr>
            <p:ph type="title"/>
          </p:nvPr>
        </p:nvSpPr>
        <p:spPr>
          <a:xfrm>
            <a:off x="1510856" y="342361"/>
            <a:ext cx="463848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E-Bike Gruppe</a:t>
            </a:r>
            <a:endParaRPr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26" name="Google Shape;226;p32"/>
          <p:cNvSpPr txBox="1"/>
          <p:nvPr/>
        </p:nvSpPr>
        <p:spPr>
          <a:xfrm>
            <a:off x="467544" y="-857968"/>
            <a:ext cx="899608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de-DE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32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2.Juni 2022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75" y="2080763"/>
            <a:ext cx="1828649" cy="3657298"/>
          </a:xfrm>
          <a:prstGeom prst="rect">
            <a:avLst/>
          </a:prstGeom>
        </p:spPr>
      </p:pic>
      <p:sp>
        <p:nvSpPr>
          <p:cNvPr id="7" name="Google Shape;270;p37"/>
          <p:cNvSpPr txBox="1"/>
          <p:nvPr/>
        </p:nvSpPr>
        <p:spPr>
          <a:xfrm>
            <a:off x="862891" y="1776862"/>
            <a:ext cx="5164529" cy="224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de-DE" sz="2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2021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 Tourenleiter*innen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 Termine in „Rheinhessen entdecken“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de-D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keine stattgefunden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endParaRPr lang="de-DE"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2022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 Tourenleiter*innen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Tourenleiter*innen aktiv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 Termine in „Rheinhessen entdecken“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lang="de-DE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von bisher 3 Touren haben 2 stattgefunden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b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4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27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 txBox="1">
            <a:spLocks noGrp="1"/>
          </p:cNvSpPr>
          <p:nvPr>
            <p:ph type="title"/>
          </p:nvPr>
        </p:nvSpPr>
        <p:spPr>
          <a:xfrm>
            <a:off x="171450" y="188640"/>
            <a:ext cx="8479346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Ideenschmiede</a:t>
            </a:r>
            <a:endParaRPr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Google Shape;270;p37"/>
          <p:cNvSpPr txBox="1"/>
          <p:nvPr/>
        </p:nvSpPr>
        <p:spPr>
          <a:xfrm>
            <a:off x="1127418" y="2093579"/>
            <a:ext cx="5412986" cy="224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Stark durch Pandemie     eingeschränkt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Treffen fanden statt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Themenstellungen:</a:t>
            </a:r>
          </a:p>
          <a:p>
            <a:pPr marL="342900" lvl="8" indent="-342900">
              <a:buFont typeface="Wingdings" panose="05000000000000000000" pitchFamily="2" charset="2"/>
              <a:buChar char="ü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Besondere Angebote in 	Pandemiezeiten</a:t>
            </a:r>
          </a:p>
          <a:p>
            <a:pPr marL="342900" lvl="2" indent="-342900">
              <a:buFont typeface="Wingdings" panose="05000000000000000000" pitchFamily="2" charset="2"/>
              <a:buChar char="ü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Zusammenarbeit mit den Winzern</a:t>
            </a:r>
          </a:p>
          <a:p>
            <a:pPr marL="342900" lvl="2" indent="-342900">
              <a:buFont typeface="Wingdings" panose="05000000000000000000" pitchFamily="2" charset="2"/>
              <a:buChar char="ü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Kurzfilme zu Winzerarbeit</a:t>
            </a:r>
            <a:b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4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2" descr="Ähnliches Foto">
            <a:extLst>
              <a:ext uri="{FF2B5EF4-FFF2-40B4-BE49-F238E27FC236}">
                <a16:creationId xmlns:a16="http://schemas.microsoft.com/office/drawing/2014/main" id="{5E00E3ED-579C-4BDE-807D-D8DE167F3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650" y="1318260"/>
            <a:ext cx="2202315" cy="232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 txBox="1">
            <a:spLocks noGrp="1"/>
          </p:cNvSpPr>
          <p:nvPr>
            <p:ph type="title"/>
          </p:nvPr>
        </p:nvSpPr>
        <p:spPr>
          <a:xfrm>
            <a:off x="421196" y="188640"/>
            <a:ext cx="6398704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Winzer für ein Jahr</a:t>
            </a:r>
            <a:endParaRPr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Google Shape;270;p37"/>
          <p:cNvSpPr txBox="1"/>
          <p:nvPr/>
        </p:nvSpPr>
        <p:spPr>
          <a:xfrm>
            <a:off x="563538" y="1889760"/>
            <a:ext cx="4979966" cy="1545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Aktion 2021 leider abgesagt</a:t>
            </a:r>
          </a:p>
          <a:p>
            <a:endParaRPr lang="de-DE"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Aktion 2022 läuft:</a:t>
            </a:r>
          </a:p>
          <a:p>
            <a:pPr lvl="2"/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50 Interessenten bei 6 Weingütern</a:t>
            </a:r>
          </a:p>
          <a:p>
            <a:pPr marR="0" lvl="0" algn="l" rtl="0">
              <a:spcBef>
                <a:spcPts val="0"/>
              </a:spcBef>
              <a:spcAft>
                <a:spcPts val="0"/>
              </a:spcAft>
            </a:pPr>
            <a:b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sz="24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95D892B-B4AD-4FB1-BEDD-4C6B03DBCED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5814" y="1572435"/>
            <a:ext cx="2504982" cy="324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39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 txBox="1">
            <a:spLocks noGrp="1"/>
          </p:cNvSpPr>
          <p:nvPr>
            <p:ph type="title"/>
          </p:nvPr>
        </p:nvSpPr>
        <p:spPr>
          <a:xfrm>
            <a:off x="421196" y="188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Tourismusgruppe</a:t>
            </a:r>
            <a:endParaRPr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489" y="1656298"/>
            <a:ext cx="2465919" cy="4931838"/>
          </a:xfrm>
          <a:prstGeom prst="rect">
            <a:avLst/>
          </a:prstGeom>
        </p:spPr>
      </p:pic>
      <p:sp>
        <p:nvSpPr>
          <p:cNvPr id="7" name="Google Shape;270;p37"/>
          <p:cNvSpPr txBox="1"/>
          <p:nvPr/>
        </p:nvSpPr>
        <p:spPr>
          <a:xfrm>
            <a:off x="672736" y="2034520"/>
            <a:ext cx="4694386" cy="2248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Angebote für Gruppen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Standardisiert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Jederzeit verfügbar/buchbar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Bewerbung über Tourist-Info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sz="2400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Ziel:</a:t>
            </a:r>
            <a: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Rheinhessen kennenlernen</a:t>
            </a:r>
            <a:br>
              <a:rPr lang="de-DE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marR="0" lvl="1" indent="-4572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4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8763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 txBox="1">
            <a:spLocks noGrp="1"/>
          </p:cNvSpPr>
          <p:nvPr>
            <p:ph type="title"/>
          </p:nvPr>
        </p:nvSpPr>
        <p:spPr>
          <a:xfrm>
            <a:off x="421196" y="188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Tourismusgruppe</a:t>
            </a:r>
            <a:endParaRPr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54697" y="1269690"/>
            <a:ext cx="8034605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63538" indent="-363538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1pPr>
            <a:lvl2pPr marL="895350" indent="7938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2pPr>
            <a:lvl3pPr marL="1814513" indent="-457200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3pPr>
            <a:lvl4pPr marL="2451100" indent="-457200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4pPr>
            <a:lvl5pPr marL="3087688" indent="-457200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5pPr>
            <a:lvl6pPr marL="35448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6pPr>
            <a:lvl7pPr marL="40020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7pPr>
            <a:lvl8pPr marL="44592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8pPr>
            <a:lvl9pPr marL="49164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marL="0" indent="0">
              <a:spcBef>
                <a:spcPct val="50000"/>
              </a:spcBef>
              <a:defRPr/>
            </a:pP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Gruppentreffen</a:t>
            </a:r>
            <a:b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- 19.07.2021 Präsenz-Treffen Tourismusgruppe in Alzey</a:t>
            </a:r>
            <a:b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davor/danach keine Präsenztreffen, Info per Mail</a:t>
            </a:r>
            <a:endParaRPr lang="de-DE" altLang="de-DE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50000"/>
              </a:spcBef>
              <a:defRPr/>
            </a:pP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Gespräche Tourist-Infos</a:t>
            </a:r>
            <a:b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Oppenheim / Ingelheim – Aufnahme Angebote </a:t>
            </a:r>
            <a:r>
              <a:rPr lang="de-DE" altLang="de-DE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zubuchbare</a:t>
            </a: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 Leistungen Bustouren </a:t>
            </a:r>
          </a:p>
          <a:p>
            <a:pPr marL="0" indent="0">
              <a:spcBef>
                <a:spcPct val="50000"/>
              </a:spcBef>
              <a:defRPr/>
            </a:pP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Jahresgespräch Rhh-</a:t>
            </a:r>
            <a:r>
              <a:rPr lang="de-DE" altLang="de-DE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Tourisitik</a:t>
            </a: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 und </a:t>
            </a:r>
            <a:r>
              <a:rPr lang="de-DE" altLang="de-DE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Mainzplus</a:t>
            </a: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 2021 ausgefallen</a:t>
            </a:r>
            <a:b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altLang="de-DE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50000"/>
              </a:spcBef>
              <a:defRPr/>
            </a:pP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Aktivitäten</a:t>
            </a:r>
          </a:p>
          <a:p>
            <a:pPr marL="0" indent="0">
              <a:spcBef>
                <a:spcPct val="50000"/>
              </a:spcBef>
              <a:defRPr/>
            </a:pP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Neuerstellung Beiblatt Flyer (Änderungen Konditionen </a:t>
            </a:r>
            <a:r>
              <a:rPr lang="de-DE" altLang="de-DE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zubuchbare</a:t>
            </a: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 Leistungen)</a:t>
            </a:r>
            <a:b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Bereitstellung 2. Rhh-Flyer zur Aushändigung Bustouren von Rhh-Touristik</a:t>
            </a:r>
            <a:b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Gruppenbild GWC-Preisträger im Juli 2021</a:t>
            </a:r>
            <a:b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Gespräch Kuhnert-Reisen Alzey im Juni 2021</a:t>
            </a:r>
            <a:b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Präsentation als Gästeführer in BVGD-Buchungsportal</a:t>
            </a:r>
            <a:b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- Erweiterung Angebote, Suche weiterer Kooperationspartner in den Regionen </a:t>
            </a:r>
          </a:p>
        </p:txBody>
      </p:sp>
    </p:spTree>
    <p:extLst>
      <p:ext uri="{BB962C8B-B14F-4D97-AF65-F5344CB8AC3E}">
        <p14:creationId xmlns:p14="http://schemas.microsoft.com/office/powerpoint/2010/main" val="41046346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7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7"/>
          <p:cNvSpPr txBox="1">
            <a:spLocks noGrp="1"/>
          </p:cNvSpPr>
          <p:nvPr>
            <p:ph type="title"/>
          </p:nvPr>
        </p:nvSpPr>
        <p:spPr>
          <a:xfrm>
            <a:off x="421196" y="188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b="1" dirty="0">
                <a:solidFill>
                  <a:schemeClr val="accent3">
                    <a:lumMod val="75000"/>
                  </a:schemeClr>
                </a:solidFill>
              </a:rPr>
              <a:t>Tourismusgruppe</a:t>
            </a:r>
            <a:endParaRPr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9552" y="1714497"/>
            <a:ext cx="6501327" cy="4293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63538" indent="-363538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1pPr>
            <a:lvl2pPr marL="895350" indent="7938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2pPr>
            <a:lvl3pPr marL="1814513" indent="-457200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3pPr>
            <a:lvl4pPr marL="2451100" indent="-457200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4pPr>
            <a:lvl5pPr marL="3087688" indent="-457200" eaLnBrk="0" hangingPunct="0">
              <a:defRPr sz="1000">
                <a:solidFill>
                  <a:schemeClr val="tx1"/>
                </a:solidFill>
                <a:latin typeface="Century Gothic" pitchFamily="34" charset="0"/>
              </a:defRPr>
            </a:lvl5pPr>
            <a:lvl6pPr marL="35448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6pPr>
            <a:lvl7pPr marL="40020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7pPr>
            <a:lvl8pPr marL="44592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8pPr>
            <a:lvl9pPr marL="4916488" indent="-4572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marL="0" indent="0">
              <a:spcBef>
                <a:spcPct val="50000"/>
              </a:spcBef>
              <a:defRPr/>
            </a:pP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Im Zeitraum mehrere Anfragen, allerdings pandemiebedingt keine Angebotsdurchführungen  (Stornierungen)</a:t>
            </a:r>
          </a:p>
          <a:p>
            <a:pPr marL="0" indent="0">
              <a:spcBef>
                <a:spcPct val="50000"/>
              </a:spcBef>
              <a:defRPr/>
            </a:pP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Kooperationen mit 34 Winzerbetrieben/Organisationen</a:t>
            </a:r>
            <a:endParaRPr lang="de-DE" altLang="de-DE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50000"/>
              </a:spcBef>
              <a:defRPr/>
            </a:pP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Best </a:t>
            </a:r>
            <a:r>
              <a:rPr lang="de-DE" altLang="de-D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Wine</a:t>
            </a: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altLang="de-D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Tourism</a:t>
            </a: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Award 2021</a:t>
            </a:r>
            <a:b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alt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Weintourismus-Service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08.03.2021 Übergabe GWC Award Gau-</a:t>
            </a:r>
            <a:r>
              <a:rPr lang="de-DE" altLang="de-DE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Algesheim</a:t>
            </a:r>
            <a:endParaRPr lang="de-DE" altLang="de-DE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Blog-Beitrag W. </a:t>
            </a:r>
            <a:r>
              <a:rPr lang="de-DE" altLang="de-DE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Junglas</a:t>
            </a: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 online unter GWC Mainz</a:t>
            </a:r>
          </a:p>
          <a:p>
            <a:pPr marL="342900" indent="-342900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de-DE" altLang="de-DE" sz="1800" b="1" dirty="0">
                <a:latin typeface="Calibri" panose="020F0502020204030204" pitchFamily="34" charset="0"/>
                <a:cs typeface="Calibri" panose="020F0502020204030204" pitchFamily="34" charset="0"/>
              </a:rPr>
              <a:t>Einladung 28.10.2021 Preisträger - GWC Gala Mainz</a:t>
            </a:r>
            <a:endParaRPr lang="de-DE" altLang="de-DE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2"/>
          <a:stretch/>
        </p:blipFill>
        <p:spPr>
          <a:xfrm>
            <a:off x="6065537" y="2810924"/>
            <a:ext cx="2841784" cy="271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860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1043940" y="487680"/>
            <a:ext cx="5821680" cy="82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de-DE" sz="3200" b="1" dirty="0">
                <a:solidFill>
                  <a:schemeClr val="accent3">
                    <a:lumMod val="75000"/>
                  </a:schemeClr>
                </a:solidFill>
                <a:latin typeface="Calibri    "/>
                <a:cs typeface="Calibri Light" panose="020F0302020204030204" pitchFamily="34" charset="0"/>
              </a:rPr>
              <a:t>Das KWB Jahr im Rückblick</a:t>
            </a:r>
            <a:endParaRPr sz="3200" dirty="0">
              <a:solidFill>
                <a:schemeClr val="accent3">
                  <a:lumMod val="75000"/>
                </a:schemeClr>
              </a:solidFill>
              <a:latin typeface="Calibri    "/>
              <a:cs typeface="Calibri Light" panose="020F0302020204030204" pitchFamily="34" charset="0"/>
            </a:endParaRPr>
          </a:p>
        </p:txBody>
      </p:sp>
      <p:sp>
        <p:nvSpPr>
          <p:cNvPr id="165" name="Google Shape;165;p25"/>
          <p:cNvSpPr txBox="1"/>
          <p:nvPr/>
        </p:nvSpPr>
        <p:spPr>
          <a:xfrm>
            <a:off x="612324" y="1778536"/>
            <a:ext cx="7916218" cy="410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de-DE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de-DE" sz="2400" b="1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. </a:t>
            </a:r>
            <a:r>
              <a:rPr lang="de-DE" sz="1800" b="1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Neuer Kurs wird starten Ende April 2022</a:t>
            </a:r>
            <a:endParaRPr lang="de-DE" sz="1800" b="1" dirty="0">
              <a:latin typeface="Calibri    "/>
              <a:cs typeface="Calibri Light" panose="020F0302020204030204" pitchFamily="34" charset="0"/>
            </a:endParaRPr>
          </a:p>
          <a:p>
            <a:pPr marL="342900" lvl="0" indent="-34290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Coronabedingt konnte in 2021 kein neuer Ausbildungskurs gestartet werden. Umso erfreulicher, das wir in 2022 wieder starten können mit 70 Interessenten auf der Warteliste.</a:t>
            </a:r>
          </a:p>
          <a:p>
            <a:pPr marL="342900" lvl="0" indent="-342900">
              <a:buClr>
                <a:schemeClr val="dk1"/>
              </a:buClr>
              <a:buSzPts val="2400"/>
              <a:buFont typeface="Wingdings" panose="05000000000000000000" pitchFamily="2" charset="2"/>
              <a:buChar char="Ø"/>
            </a:pPr>
            <a:endParaRPr sz="1800" b="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5</a:t>
            </a:r>
            <a:r>
              <a:rPr lang="de-DE" sz="18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. </a:t>
            </a:r>
            <a:r>
              <a:rPr lang="de-DE" sz="1800" b="1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Spende durch die Volksbank Alzey- Worms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18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Die Stiftung der Volksbank Alzey- Worms hat den Verein mit einer Zuwendung in Höhe von 2500 Euro bedacht.</a:t>
            </a:r>
          </a:p>
          <a:p>
            <a:r>
              <a:rPr lang="de-DE" sz="18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 </a:t>
            </a:r>
            <a:br>
              <a:rPr lang="de-DE" sz="1800" b="0" i="0" u="none" strike="noStrike" cap="none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</a:br>
            <a:r>
              <a:rPr lang="de-DE" sz="1800" b="1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6</a:t>
            </a: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. </a:t>
            </a:r>
            <a:r>
              <a:rPr lang="de-DE" sz="1800" b="1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Imagefilm für die KWB aus den 4 Weinregionen in RLP</a:t>
            </a:r>
            <a:endParaRPr lang="de-DE" sz="1800" b="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Zusammenarbeit mit der Agentur „das Team“ gestartet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1800" dirty="0">
                <a:solidFill>
                  <a:schemeClr val="dk1"/>
                </a:solidFill>
                <a:latin typeface="Calibri    "/>
                <a:ea typeface="Calibri"/>
                <a:cs typeface="Calibri Light" panose="020F0302020204030204" pitchFamily="34" charset="0"/>
                <a:sym typeface="Calibri"/>
              </a:rPr>
              <a:t>100% Förderung durch das Land erteilt.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de-DE" sz="1800" b="0" i="0" u="none" strike="noStrike" cap="none" dirty="0">
              <a:solidFill>
                <a:schemeClr val="dk1"/>
              </a:solidFill>
              <a:latin typeface="Calibri    "/>
              <a:ea typeface="Calibri"/>
              <a:cs typeface="Calibri Light" panose="020F0302020204030204" pitchFamily="34" charset="0"/>
              <a:sym typeface="Calibri"/>
            </a:endParaRPr>
          </a:p>
          <a:p>
            <a:pPr marL="342900" marR="0" lvl="0" indent="-342900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de-DE" sz="1800" dirty="0">
              <a:solidFill>
                <a:schemeClr val="dk1"/>
              </a:solidFill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</a:pPr>
            <a:r>
              <a:rPr lang="de-DE" sz="1800" b="1" i="0" u="none" strike="noStrike" cap="none" dirty="0">
                <a:solidFill>
                  <a:schemeClr val="dk1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 </a:t>
            </a:r>
          </a:p>
          <a:p>
            <a:br>
              <a:rPr lang="de-DE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5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 Juni 2022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11637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8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8"/>
          <p:cNvSpPr txBox="1">
            <a:spLocks noGrp="1"/>
          </p:cNvSpPr>
          <p:nvPr>
            <p:ph type="title"/>
          </p:nvPr>
        </p:nvSpPr>
        <p:spPr>
          <a:xfrm>
            <a:off x="365759" y="240845"/>
            <a:ext cx="7101841" cy="128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4000" b="1" dirty="0">
                <a:solidFill>
                  <a:schemeClr val="accent3">
                    <a:lumMod val="75000"/>
                  </a:schemeClr>
                </a:solidFill>
              </a:rPr>
              <a:t>Ausblick und Verschiedenes</a:t>
            </a:r>
            <a:endParaRPr sz="4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90" name="Google Shape;190;p28"/>
          <p:cNvSpPr txBox="1"/>
          <p:nvPr/>
        </p:nvSpPr>
        <p:spPr>
          <a:xfrm>
            <a:off x="757104" y="1808856"/>
            <a:ext cx="6733356" cy="3511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Arial"/>
              </a:rPr>
              <a:t>Kinderwingert (Martin Frank)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Arial"/>
              </a:rPr>
              <a:t> Malbuch (Martin Frank)</a:t>
            </a:r>
            <a:endParaRPr lang="de-DE" altLang="de-DE" sz="1800" b="1" dirty="0">
              <a:latin typeface="Calibri    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Arial"/>
              </a:rPr>
              <a:t> „Projekt Winzer- Arbeit“ (Bernhard Deguenther)</a:t>
            </a:r>
            <a:endParaRPr lang="de-DE" altLang="de-DE" sz="1800" b="1" dirty="0">
              <a:latin typeface="Calibri    "/>
              <a:cs typeface="Calibri" panose="020F050202020403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   "/>
                <a:cs typeface="Calibri" panose="020F0502020204030204" pitchFamily="34" charset="0"/>
                <a:sym typeface="Arial"/>
              </a:rPr>
              <a:t>Homepage (Heike Dettweiler)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de-DE" altLang="de-DE" sz="1800" b="1" dirty="0">
                <a:latin typeface="Calibri    "/>
                <a:cs typeface="Calibri" panose="020F0502020204030204" pitchFamily="34" charset="0"/>
              </a:rPr>
              <a:t>Social media </a:t>
            </a:r>
            <a:r>
              <a:rPr lang="de-DE" altLang="de-DE" sz="1800" b="1" dirty="0" err="1">
                <a:latin typeface="Calibri    "/>
                <a:cs typeface="Calibri" panose="020F0502020204030204" pitchFamily="34" charset="0"/>
              </a:rPr>
              <a:t>team</a:t>
            </a:r>
            <a:r>
              <a:rPr lang="de-DE" altLang="de-DE" sz="1800" b="1" dirty="0">
                <a:latin typeface="Calibri    "/>
                <a:cs typeface="Calibri" panose="020F0502020204030204" pitchFamily="34" charset="0"/>
              </a:rPr>
              <a:t> (Heike Dettweiler)</a:t>
            </a:r>
            <a:endParaRPr kumimoji="0" lang="de-DE" altLang="de-DE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   "/>
              <a:cs typeface="Calibri" panose="020F0502020204030204" pitchFamily="34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de-DE" altLang="de-DE" sz="1800" b="1" dirty="0">
                <a:latin typeface="Calibri    "/>
                <a:cs typeface="Calibri" panose="020F0502020204030204" pitchFamily="34" charset="0"/>
              </a:rPr>
              <a:t>Veranstaltungen (Stefan Kaiser)</a:t>
            </a:r>
            <a:endParaRPr kumimoji="0" lang="de-DE" altLang="de-DE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   "/>
              <a:cs typeface="Calibri" panose="020F0502020204030204" pitchFamily="34" charset="0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br>
              <a:rPr kumimoji="0" lang="de-DE" altLang="de-DE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endParaRPr kumimoji="0" lang="de-DE" altLang="de-DE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1" name="Google Shape;191;p28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 Juni 2022</a:t>
            </a:r>
            <a:endParaRPr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3760050"/>
            <a:ext cx="1929646" cy="205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581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8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8"/>
          <p:cNvSpPr txBox="1"/>
          <p:nvPr/>
        </p:nvSpPr>
        <p:spPr>
          <a:xfrm>
            <a:off x="1961064" y="2106740"/>
            <a:ext cx="4927416" cy="2237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kumimoji="0" lang="de-DE" altLang="de-DE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Danke</a:t>
            </a:r>
            <a:r>
              <a:rPr kumimoji="0" lang="de-DE" altLang="de-DE" sz="4400" b="1" i="0" u="none" strike="noStrike" kern="0" cap="none" spc="0" normalizeH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für die Aufmerksamkeit !!!</a:t>
            </a:r>
            <a:r>
              <a:rPr kumimoji="0" lang="de-DE" altLang="de-DE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br>
              <a:rPr kumimoji="0" lang="de-DE" altLang="de-DE" sz="44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endParaRPr kumimoji="0" lang="de-DE" altLang="de-DE" sz="4400" b="1" i="0" u="none" strike="noStrike" kern="0" cap="none" spc="0" normalizeH="0" baseline="0" noProof="0" dirty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1" name="Google Shape;191;p28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 Juni 2022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4732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4770" y="247650"/>
            <a:ext cx="1107464" cy="1566174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9"/>
          <p:cNvSpPr txBox="1"/>
          <p:nvPr/>
        </p:nvSpPr>
        <p:spPr>
          <a:xfrm>
            <a:off x="1213477" y="3024710"/>
            <a:ext cx="5950811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685800" lvl="1" indent="-342900" defTabSz="685800">
              <a:buClr>
                <a:prstClr val="black"/>
              </a:buClr>
              <a:buSzPts val="2400"/>
              <a:buFont typeface="Arial"/>
              <a:buChar char="•"/>
            </a:pPr>
            <a:endParaRPr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ftr" idx="11"/>
          </p:nvPr>
        </p:nvSpPr>
        <p:spPr>
          <a:xfrm>
            <a:off x="1493657" y="6110968"/>
            <a:ext cx="6637971" cy="55517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>
            <a:noAutofit/>
          </a:bodyPr>
          <a:lstStyle/>
          <a:p>
            <a:pPr defTabSz="685800">
              <a:buClrTx/>
            </a:pPr>
            <a:r>
              <a:rPr lang="de-DE" sz="1400" kern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t>Mitgliederversammlung der Kultur- und Weinbotschafter Rheinhessen e.V. am 2.Juni 2022</a:t>
            </a:r>
            <a:endParaRPr sz="1400" kern="1200" dirty="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ACCE6731-1824-4EA5-8BD3-6B141908FCFA}"/>
              </a:ext>
            </a:extLst>
          </p:cNvPr>
          <p:cNvSpPr txBox="1"/>
          <p:nvPr/>
        </p:nvSpPr>
        <p:spPr>
          <a:xfrm>
            <a:off x="472219" y="1834581"/>
            <a:ext cx="6084610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r>
              <a:rPr lang="de-DE" sz="1800" b="1" kern="1200" dirty="0">
                <a:latin typeface="Calibri    "/>
                <a:ea typeface="+mn-ea"/>
                <a:cs typeface="+mn-cs"/>
              </a:rPr>
              <a:t>Umfang und Gestaltung der Broschüre</a:t>
            </a: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endParaRPr lang="de-DE" sz="1800" kern="1200" dirty="0">
              <a:solidFill>
                <a:srgbClr val="FFFFFF"/>
              </a:solidFill>
              <a:latin typeface="Calibri    "/>
              <a:ea typeface="+mn-ea"/>
              <a:cs typeface="+mn-cs"/>
            </a:endParaRP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r>
              <a:rPr lang="de-DE" sz="1800" b="1" kern="1200" dirty="0">
                <a:latin typeface="Calibri    "/>
                <a:ea typeface="+mn-ea"/>
                <a:cs typeface="+mn-cs"/>
              </a:rPr>
              <a:t>Kosten und Partner</a:t>
            </a: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endParaRPr lang="de-DE" sz="1800" kern="1200" dirty="0">
              <a:solidFill>
                <a:srgbClr val="FFFFFF"/>
              </a:solidFill>
              <a:latin typeface="Calibri    "/>
              <a:ea typeface="+mn-ea"/>
              <a:cs typeface="+mn-cs"/>
            </a:endParaRP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r>
              <a:rPr lang="de-DE" sz="1800" b="1" kern="1200" dirty="0">
                <a:latin typeface="Calibri    "/>
                <a:ea typeface="+mn-ea"/>
                <a:cs typeface="+mn-cs"/>
              </a:rPr>
              <a:t>Ablauf der Produktion</a:t>
            </a: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endParaRPr lang="de-DE" sz="1800" kern="1200" dirty="0">
              <a:solidFill>
                <a:srgbClr val="FFFFFF"/>
              </a:solidFill>
              <a:latin typeface="Calibri    "/>
              <a:ea typeface="+mn-ea"/>
              <a:cs typeface="+mn-cs"/>
            </a:endParaRP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r>
              <a:rPr lang="de-DE" sz="1800" b="1" kern="1200" dirty="0">
                <a:latin typeface="Calibri    "/>
                <a:ea typeface="+mn-ea"/>
                <a:cs typeface="+mn-cs"/>
              </a:rPr>
              <a:t>Verfahren zur Eingabe der Veranstaltungen</a:t>
            </a: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endParaRPr lang="de-DE" sz="1800" kern="1200" dirty="0">
              <a:solidFill>
                <a:srgbClr val="FFFFFF"/>
              </a:solidFill>
              <a:latin typeface="Calibri    "/>
              <a:ea typeface="+mn-ea"/>
              <a:cs typeface="+mn-cs"/>
            </a:endParaRP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r>
              <a:rPr lang="de-DE" sz="1800" b="1" kern="1200" dirty="0">
                <a:latin typeface="Calibri    "/>
                <a:ea typeface="+mn-ea"/>
                <a:cs typeface="+mn-cs"/>
              </a:rPr>
              <a:t>Datentransfer an </a:t>
            </a:r>
            <a:r>
              <a:rPr lang="de-DE" sz="1800" b="1" kern="1200" dirty="0" err="1">
                <a:latin typeface="Calibri    "/>
                <a:ea typeface="+mn-ea"/>
                <a:cs typeface="+mn-cs"/>
              </a:rPr>
              <a:t>Rhh</a:t>
            </a:r>
            <a:r>
              <a:rPr lang="de-DE" sz="1800" b="1" kern="1200" dirty="0">
                <a:latin typeface="Calibri    "/>
                <a:ea typeface="+mn-ea"/>
                <a:cs typeface="+mn-cs"/>
              </a:rPr>
              <a:t> -Touristik und TIs</a:t>
            </a: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endParaRPr lang="de-DE" sz="1800" kern="1200" dirty="0">
              <a:solidFill>
                <a:srgbClr val="FFFFFF"/>
              </a:solidFill>
              <a:latin typeface="Calibri    "/>
              <a:ea typeface="+mn-ea"/>
              <a:cs typeface="+mn-cs"/>
            </a:endParaRP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r>
              <a:rPr lang="de-DE" sz="1800" b="1" kern="1200" dirty="0">
                <a:latin typeface="Calibri    "/>
                <a:ea typeface="+mn-ea"/>
                <a:cs typeface="+mn-cs"/>
              </a:rPr>
              <a:t>Vorausschau Broschüre 2023</a:t>
            </a: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endParaRPr lang="de-DE" sz="1800" kern="1200" dirty="0">
              <a:solidFill>
                <a:srgbClr val="FFFFFF"/>
              </a:solidFill>
              <a:latin typeface="Calibri    "/>
              <a:ea typeface="+mn-ea"/>
              <a:cs typeface="+mn-cs"/>
            </a:endParaRPr>
          </a:p>
          <a:p>
            <a:pPr marL="285750" indent="-285750" defTabSz="685800">
              <a:buClrTx/>
              <a:buFont typeface="Wingdings" panose="05000000000000000000" pitchFamily="2" charset="2"/>
              <a:buChar char="Ø"/>
            </a:pPr>
            <a:r>
              <a:rPr lang="de-DE" sz="1800" b="1" kern="1200" dirty="0">
                <a:latin typeface="Calibri    "/>
                <a:ea typeface="+mn-ea"/>
                <a:cs typeface="+mn-cs"/>
              </a:rPr>
              <a:t>Statistische Auswertung der Veranstaltungen</a:t>
            </a:r>
            <a:endParaRPr lang="de-DE" sz="1800" kern="1200" dirty="0">
              <a:solidFill>
                <a:srgbClr val="FFFFFF"/>
              </a:solidFill>
              <a:latin typeface="Calibri    "/>
              <a:ea typeface="+mn-ea"/>
              <a:cs typeface="+mn-cs"/>
            </a:endParaRPr>
          </a:p>
          <a:p>
            <a:pPr marL="342900" indent="-342900" defTabSz="685800">
              <a:buClrTx/>
              <a:buFont typeface="Wingdings" panose="05000000000000000000" pitchFamily="2" charset="2"/>
              <a:buChar char="Ø"/>
            </a:pPr>
            <a:endParaRPr lang="de-DE" sz="2400" kern="1200" dirty="0">
              <a:solidFill>
                <a:srgbClr val="FFFFFF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0" name="Google Shape;164;p25"/>
          <p:cNvSpPr txBox="1">
            <a:spLocks noGrp="1"/>
          </p:cNvSpPr>
          <p:nvPr>
            <p:ph type="title"/>
          </p:nvPr>
        </p:nvSpPr>
        <p:spPr>
          <a:xfrm>
            <a:off x="1120139" y="737383"/>
            <a:ext cx="6106829" cy="613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</a:pPr>
            <a:r>
              <a:rPr lang="de-DE" sz="3200" b="1" dirty="0">
                <a:solidFill>
                  <a:schemeClr val="accent6">
                    <a:lumMod val="75000"/>
                  </a:schemeClr>
                </a:solidFill>
                <a:latin typeface="+mn-lt"/>
                <a:cs typeface="Calibri Light" panose="020F0302020204030204" pitchFamily="34" charset="0"/>
              </a:rPr>
              <a:t>Broschüre und Statistik</a:t>
            </a:r>
            <a:endParaRPr sz="3200" dirty="0">
              <a:solidFill>
                <a:schemeClr val="accent6">
                  <a:lumMod val="75000"/>
                </a:schemeClr>
              </a:solidFill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983" y="1836817"/>
            <a:ext cx="1803251" cy="36004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2983" y="0"/>
            <a:ext cx="1249087" cy="176479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480060" y="211500"/>
            <a:ext cx="6461760" cy="67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3200" b="1" dirty="0">
                <a:solidFill>
                  <a:schemeClr val="accent6">
                    <a:lumMod val="75000"/>
                  </a:schemeClr>
                </a:solidFill>
                <a:latin typeface="Calibri   "/>
              </a:rPr>
              <a:t>Kassenbericht</a:t>
            </a:r>
            <a:r>
              <a:rPr lang="de-DE" sz="32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 2021 – Teil 1</a:t>
            </a:r>
            <a:endParaRPr sz="3200" b="1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 Juni 2022</a:t>
            </a:r>
            <a:endParaRPr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726367"/>
              </p:ext>
            </p:extLst>
          </p:nvPr>
        </p:nvGraphicFramePr>
        <p:xfrm>
          <a:off x="391589" y="1378415"/>
          <a:ext cx="8105937" cy="4911985"/>
        </p:xfrm>
        <a:graphic>
          <a:graphicData uri="http://schemas.openxmlformats.org/drawingml/2006/table">
            <a:tbl>
              <a:tblPr>
                <a:tableStyleId>{9F25DD0C-5A2F-4B47-A4C7-0388DF729A5A}</a:tableStyleId>
              </a:tblPr>
              <a:tblGrid>
                <a:gridCol w="2598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5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8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85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318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1445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300" u="none" strike="noStrike" dirty="0">
                          <a:effectLst/>
                        </a:rPr>
                        <a:t>Kategorie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300" u="none" strike="noStrike" dirty="0">
                          <a:effectLst/>
                        </a:rPr>
                        <a:t>Einnahmen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300" u="none" strike="noStrike" dirty="0">
                          <a:effectLst/>
                        </a:rPr>
                        <a:t>Ausgaben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300" u="none" strike="noStrike" dirty="0">
                          <a:effectLst/>
                        </a:rPr>
                        <a:t>Saldo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300" u="none" strike="noStrike" dirty="0">
                          <a:effectLst/>
                        </a:rPr>
                        <a:t>Details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Mitgliedsbeitrag o. BVGD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spcBef>
                          <a:spcPts val="600"/>
                        </a:spcBef>
                      </a:pPr>
                      <a:r>
                        <a:rPr lang="de-DE" sz="1300" u="none" strike="noStrike" dirty="0">
                          <a:effectLst/>
                        </a:rPr>
                        <a:t>8.899,45 €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164,45 €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8.735,00 €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ca. 230 Mitglieder inkl. Fördermitglieder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BVGD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3.897,00 €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3.897,00 €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144 Vollmitglieder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Mitgliederpflege / Präsente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0,00 €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150,00 €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-150,00 </a:t>
                      </a:r>
                      <a:r>
                        <a:rPr lang="de-DE" sz="1300" u="none" strike="noStrike" dirty="0">
                          <a:effectLst/>
                        </a:rPr>
                        <a:t>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Kranz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Spenden /  Zuwendungen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2.500,00 €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0,00 €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2.500,00 €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Stiftung </a:t>
                      </a:r>
                      <a:r>
                        <a:rPr lang="de-DE" sz="1300" u="none" strike="noStrike" dirty="0" err="1">
                          <a:effectLst/>
                        </a:rPr>
                        <a:t>VoBa</a:t>
                      </a:r>
                      <a:r>
                        <a:rPr lang="de-DE" sz="1300" u="none" strike="noStrike" dirty="0">
                          <a:effectLst/>
                        </a:rPr>
                        <a:t> Alzey-Worms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Aus / Weiterbildung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255,00 €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255,00 €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0,00 €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Versicherungsbeiträge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0,00 €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561,41 €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-561,41 €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R+V Versicherung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Verbandsabgaben/ Fördermitgliedschaften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166,00 €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-166,00 €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KWB-Topf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Büro / Buchhaltung/ Bankgebühren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0,00 €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115,05 €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-115,05 €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Rechts- / Beratungskosten / EDV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428,22 €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-428,22 €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Zoom, Microsoft, Buhl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Broschüre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7.569,39 €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15.527,19 €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-7.957,80 €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teilweise schon in 2020 eingegangen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sonst. Einnahmen Geschäftsbetrieb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74,00 €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0,00 €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74,00 €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Türschild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Anschaffungen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1.061,00 €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-1.061,00 €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Beschallung, Flyer-Box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Veranstaltungen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275,46 €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-275,46 €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Stammtisch, Mitgliederversammlung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Mitglieder-Spende Flutopfer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2.650,00 €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2.650,00 €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nicht betriebsrelevant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695,00 €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695,00 €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Sammelaktion KS, Übertrag in 2022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b="1" u="none" strike="noStrike" dirty="0">
                          <a:effectLst/>
                        </a:rPr>
                        <a:t>Gesamt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b="1" u="none" strike="noStrike" dirty="0">
                          <a:effectLst/>
                        </a:rPr>
                        <a:t>26.539,84 €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b="1" u="none" strike="noStrike" dirty="0">
                          <a:effectLst/>
                        </a:rPr>
                        <a:t>25.250,78 €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b="1" u="none" strike="noStrike" dirty="0">
                          <a:effectLst/>
                        </a:rPr>
                        <a:t>1.289,06 €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2000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 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de-DE" sz="1300" u="none" strike="noStrike">
                          <a:effectLst/>
                        </a:rPr>
                        <a:t> </a:t>
                      </a:r>
                      <a:endParaRPr lang="de-DE" sz="13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 </a:t>
                      </a:r>
                      <a:endParaRPr lang="de-DE" sz="13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 </a:t>
                      </a:r>
                      <a:endParaRPr lang="de-DE" sz="13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b="1" u="none" strike="noStrike">
                          <a:effectLst/>
                        </a:rPr>
                        <a:t>Kontostand 31.12.2020</a:t>
                      </a:r>
                      <a:endParaRPr lang="de-DE" sz="13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de-DE" sz="13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60.327,16 €</a:t>
                      </a: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b="1" u="none" strike="noStrike" dirty="0">
                          <a:effectLst/>
                        </a:rPr>
                        <a:t> 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 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 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9848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b="1" u="none" strike="noStrike">
                          <a:effectLst/>
                        </a:rPr>
                        <a:t>Kontostand 31.12.2021</a:t>
                      </a:r>
                      <a:endParaRPr lang="de-DE" sz="13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de-DE" sz="13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61.616,22 €</a:t>
                      </a: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b="1" u="none" strike="noStrike" dirty="0">
                          <a:effectLst/>
                        </a:rPr>
                        <a:t> 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>
                          <a:effectLst/>
                        </a:rPr>
                        <a:t> 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>
                          <a:effectLst/>
                        </a:rPr>
                        <a:t> </a:t>
                      </a:r>
                      <a:endParaRPr lang="de-DE" sz="13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8023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b="1" u="none" strike="noStrike" dirty="0">
                          <a:effectLst/>
                        </a:rPr>
                        <a:t>Saldo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de-DE" sz="1300" b="1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1.289,06 €</a:t>
                      </a: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b="1" u="none" strike="noStrike" dirty="0">
                          <a:effectLst/>
                        </a:rPr>
                        <a:t> 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318436" y="882396"/>
            <a:ext cx="2831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Konto Volksbank Alzey-Worms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165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2983" y="0"/>
            <a:ext cx="1249087" cy="176479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1196340" y="546948"/>
            <a:ext cx="4259580" cy="67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3200" b="1" dirty="0">
                <a:solidFill>
                  <a:schemeClr val="accent6">
                    <a:lumMod val="75000"/>
                  </a:schemeClr>
                </a:solidFill>
                <a:latin typeface="Calibri   "/>
              </a:rPr>
              <a:t>Ausbildungskonto</a:t>
            </a:r>
            <a:endParaRPr sz="3200" b="1" dirty="0">
              <a:solidFill>
                <a:schemeClr val="accent6">
                  <a:lumMod val="75000"/>
                </a:schemeClr>
              </a:solidFill>
              <a:latin typeface="Calibri   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 Juni 2022</a:t>
            </a:r>
            <a:endParaRPr dirty="0"/>
          </a:p>
        </p:txBody>
      </p:sp>
      <p:sp>
        <p:nvSpPr>
          <p:cNvPr id="2" name="Textfeld 1"/>
          <p:cNvSpPr txBox="1"/>
          <p:nvPr/>
        </p:nvSpPr>
        <p:spPr>
          <a:xfrm>
            <a:off x="524575" y="1333661"/>
            <a:ext cx="7247825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Aufgefallen im Dezember 2021 bei der Übergabe der Aufgaben beim Wechsel der Ausbildungsleitung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Erstellt: 2012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Zweck: Konto f. die Ausbildung der neuen </a:t>
            </a:r>
            <a:r>
              <a:rPr lang="de-DE" sz="1700" dirty="0" err="1">
                <a:latin typeface="+mn-lt"/>
              </a:rPr>
              <a:t>KuWeiBo</a:t>
            </a:r>
            <a:endParaRPr lang="de-DE" sz="1700" dirty="0">
              <a:latin typeface="+mn-lt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Grund: Überweisungen an Referenten, Busunternehmen, etc. zeitnah durchführen zu können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Geführt: von der Ausbildungsleitung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700" dirty="0">
                <a:latin typeface="+mn-lt"/>
              </a:rPr>
              <a:t>Problem: </a:t>
            </a:r>
          </a:p>
          <a:p>
            <a:pPr marL="720000" lvl="2" indent="-342900">
              <a:spcAft>
                <a:spcPts val="600"/>
              </a:spcAft>
              <a:buFont typeface="+mj-lt"/>
              <a:buAutoNum type="arabicPeriod"/>
            </a:pPr>
            <a:r>
              <a:rPr lang="de-DE" sz="1700" dirty="0">
                <a:latin typeface="+mn-lt"/>
              </a:rPr>
              <a:t>War dem Finanzamt bisher nicht bekannt</a:t>
            </a:r>
          </a:p>
          <a:p>
            <a:pPr marL="720000" lvl="2" indent="-342900">
              <a:spcAft>
                <a:spcPts val="1200"/>
              </a:spcAft>
              <a:buFont typeface="+mj-lt"/>
              <a:buAutoNum type="arabicPeriod"/>
            </a:pPr>
            <a:r>
              <a:rPr lang="de-DE" sz="1700" dirty="0">
                <a:latin typeface="+mn-lt"/>
              </a:rPr>
              <a:t>Von den Kassenprüfern nicht überprüft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700" b="1" dirty="0">
                <a:latin typeface="+mn-lt"/>
              </a:rPr>
              <a:t>Vorstandsbeschluss am 14.12.2021: </a:t>
            </a:r>
            <a:r>
              <a:rPr lang="de-DE" sz="1700" dirty="0">
                <a:latin typeface="+mn-lt"/>
              </a:rPr>
              <a:t>Übergabe aller Unterlagen an den Steuerberater Dr. </a:t>
            </a:r>
            <a:r>
              <a:rPr lang="de-DE" sz="1700" dirty="0" err="1">
                <a:latin typeface="+mn-lt"/>
              </a:rPr>
              <a:t>Bardo</a:t>
            </a:r>
            <a:r>
              <a:rPr lang="de-DE" sz="1700" dirty="0">
                <a:latin typeface="+mn-lt"/>
              </a:rPr>
              <a:t> Kämmerer zwecks Überprüfung aller Kontobewegungen und Klärung der steuerlichen Belange mit dem Finanzamt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123" y="1935480"/>
            <a:ext cx="1384553" cy="138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406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2983" y="0"/>
            <a:ext cx="1249087" cy="1764792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9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 Juni 2022</a:t>
            </a:r>
            <a:endParaRPr dirty="0"/>
          </a:p>
        </p:txBody>
      </p:sp>
      <p:sp>
        <p:nvSpPr>
          <p:cNvPr id="12" name="Textfeld 11"/>
          <p:cNvSpPr txBox="1"/>
          <p:nvPr/>
        </p:nvSpPr>
        <p:spPr>
          <a:xfrm>
            <a:off x="1042738" y="2366210"/>
            <a:ext cx="68302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i="1" dirty="0">
                <a:solidFill>
                  <a:srgbClr val="0070C0"/>
                </a:solidFill>
                <a:latin typeface="Calibri    "/>
              </a:rPr>
              <a:t>Insgesamt zieht die Ausbildung </a:t>
            </a:r>
            <a:r>
              <a:rPr lang="de-DE" sz="1200" b="1" i="1" dirty="0">
                <a:solidFill>
                  <a:srgbClr val="0070C0"/>
                </a:solidFill>
                <a:latin typeface="Calibri    "/>
              </a:rPr>
              <a:t>keine steuerlichen Konsequenzen </a:t>
            </a:r>
            <a:r>
              <a:rPr lang="de-DE" sz="1200" i="1" dirty="0">
                <a:solidFill>
                  <a:srgbClr val="0070C0"/>
                </a:solidFill>
                <a:latin typeface="Calibri    "/>
              </a:rPr>
              <a:t>nach sich:</a:t>
            </a:r>
          </a:p>
          <a:p>
            <a:r>
              <a:rPr lang="de-DE" sz="1200" i="1" dirty="0">
                <a:solidFill>
                  <a:srgbClr val="0070C0"/>
                </a:solidFill>
                <a:latin typeface="Calibri    "/>
              </a:rPr>
              <a:t> </a:t>
            </a:r>
          </a:p>
          <a:p>
            <a:r>
              <a:rPr lang="de-DE" sz="1200" i="1" dirty="0">
                <a:solidFill>
                  <a:srgbClr val="0070C0"/>
                </a:solidFill>
                <a:latin typeface="Calibri    "/>
              </a:rPr>
              <a:t>Die Ausbildung ist der </a:t>
            </a:r>
            <a:r>
              <a:rPr lang="de-DE" sz="1200" b="1" i="1" dirty="0">
                <a:solidFill>
                  <a:srgbClr val="0070C0"/>
                </a:solidFill>
                <a:latin typeface="Calibri    "/>
              </a:rPr>
              <a:t>Zweckbetrieb</a:t>
            </a:r>
            <a:r>
              <a:rPr lang="de-DE" sz="1200" i="1" dirty="0">
                <a:solidFill>
                  <a:srgbClr val="0070C0"/>
                </a:solidFill>
                <a:latin typeface="Calibri    "/>
              </a:rPr>
              <a:t> des Vereins, so dass die Einnahmen unter die Gemeinnützigkeit fallen und </a:t>
            </a:r>
            <a:r>
              <a:rPr lang="de-DE" sz="1200" b="1" i="1" dirty="0">
                <a:solidFill>
                  <a:srgbClr val="0070C0"/>
                </a:solidFill>
                <a:latin typeface="Calibri    "/>
              </a:rPr>
              <a:t>keine Ertragssteuern </a:t>
            </a:r>
            <a:r>
              <a:rPr lang="de-DE" sz="1200" i="1" dirty="0">
                <a:solidFill>
                  <a:srgbClr val="0070C0"/>
                </a:solidFill>
                <a:latin typeface="Calibri    "/>
              </a:rPr>
              <a:t>auslösen.</a:t>
            </a:r>
          </a:p>
          <a:p>
            <a:r>
              <a:rPr lang="de-DE" sz="1200" i="1" dirty="0">
                <a:solidFill>
                  <a:srgbClr val="0070C0"/>
                </a:solidFill>
                <a:latin typeface="Calibri    "/>
              </a:rPr>
              <a:t> </a:t>
            </a:r>
          </a:p>
          <a:p>
            <a:r>
              <a:rPr lang="de-DE" sz="1200" i="1" dirty="0">
                <a:solidFill>
                  <a:srgbClr val="0070C0"/>
                </a:solidFill>
                <a:latin typeface="Calibri    "/>
              </a:rPr>
              <a:t>Es fallen auch </a:t>
            </a:r>
            <a:r>
              <a:rPr lang="de-DE" sz="1200" b="1" i="1" dirty="0">
                <a:solidFill>
                  <a:srgbClr val="0070C0"/>
                </a:solidFill>
                <a:latin typeface="Calibri    "/>
              </a:rPr>
              <a:t>keine Umsatzsteuern </a:t>
            </a:r>
            <a:r>
              <a:rPr lang="de-DE" sz="1200" i="1" dirty="0">
                <a:solidFill>
                  <a:srgbClr val="0070C0"/>
                </a:solidFill>
                <a:latin typeface="Calibri    "/>
              </a:rPr>
              <a:t>an, da es sich gem. § 4 </a:t>
            </a:r>
            <a:r>
              <a:rPr lang="de-DE" sz="1200" i="1" dirty="0" err="1">
                <a:solidFill>
                  <a:srgbClr val="0070C0"/>
                </a:solidFill>
                <a:latin typeface="Calibri    "/>
              </a:rPr>
              <a:t>Zif</a:t>
            </a:r>
            <a:r>
              <a:rPr lang="de-DE" sz="1200" i="1" dirty="0">
                <a:solidFill>
                  <a:srgbClr val="0070C0"/>
                </a:solidFill>
                <a:latin typeface="Calibri    "/>
              </a:rPr>
              <a:t>. 22 USIG um „Veranstaltungen belehrender Art" einer  gemeinnützigen Organisation handeln;  die  Einnahmen  dienen  im  Wesentlichen zur Kostendeckung der Ausbildung. </a:t>
            </a:r>
            <a:r>
              <a:rPr lang="de-DE" sz="1200" b="1" i="1" dirty="0">
                <a:solidFill>
                  <a:srgbClr val="0070C0"/>
                </a:solidFill>
                <a:latin typeface="Calibri    "/>
              </a:rPr>
              <a:t>Damit sind die Umsätze umsatzsteuerfrei.</a:t>
            </a:r>
            <a:r>
              <a:rPr lang="de-DE" sz="1200" i="1" dirty="0">
                <a:solidFill>
                  <a:srgbClr val="0070C0"/>
                </a:solidFill>
                <a:latin typeface="Calibri    "/>
              </a:rPr>
              <a:t> </a:t>
            </a:r>
          </a:p>
          <a:p>
            <a:r>
              <a:rPr lang="de-DE" sz="1200" i="1" dirty="0">
                <a:solidFill>
                  <a:srgbClr val="0070C0"/>
                </a:solidFill>
                <a:latin typeface="Calibri    "/>
              </a:rPr>
              <a:t> </a:t>
            </a:r>
          </a:p>
          <a:p>
            <a:r>
              <a:rPr lang="de-DE" sz="1200" i="1" dirty="0">
                <a:solidFill>
                  <a:srgbClr val="0070C0"/>
                </a:solidFill>
                <a:latin typeface="Calibri    "/>
              </a:rPr>
              <a:t>Der Unterzeichner hat sämtliche Geldbewegungen des Kontos seit 2012 gebucht. Für das Finanzamt wird die Buchhaltung in Kurzform vorgelegt - </a:t>
            </a:r>
            <a:r>
              <a:rPr lang="de-DE" sz="1200" b="1" i="1" dirty="0">
                <a:solidFill>
                  <a:srgbClr val="0070C0"/>
                </a:solidFill>
                <a:latin typeface="Calibri    "/>
              </a:rPr>
              <a:t>sämtliche Kontobewegungen bestätigen den Sachverhalt.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042736" y="1950769"/>
            <a:ext cx="3687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alibri    "/>
              </a:rPr>
              <a:t>Ausschnitt aus dem Brief an das Finanzamt: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042737" y="1323474"/>
            <a:ext cx="6200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DE" b="1" dirty="0">
                <a:latin typeface="Calibri    "/>
              </a:rPr>
              <a:t>Am 7.3.2022: </a:t>
            </a:r>
            <a:r>
              <a:rPr lang="de-DE" dirty="0">
                <a:latin typeface="Calibri    "/>
              </a:rPr>
              <a:t>Vollständige Überprüfung und Mitteilung an das Finanzamt durch Dr. </a:t>
            </a:r>
            <a:r>
              <a:rPr lang="de-DE" dirty="0" err="1">
                <a:latin typeface="Calibri    "/>
              </a:rPr>
              <a:t>Bardo</a:t>
            </a:r>
            <a:r>
              <a:rPr lang="de-DE" dirty="0">
                <a:latin typeface="Calibri    "/>
              </a:rPr>
              <a:t> Kämmerer 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1042736" y="4855544"/>
            <a:ext cx="663341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DE" b="1" dirty="0">
                <a:latin typeface="Calibri   "/>
              </a:rPr>
              <a:t>Am 11.04.2022: </a:t>
            </a:r>
            <a:r>
              <a:rPr lang="de-DE" dirty="0">
                <a:latin typeface="Calibri   "/>
              </a:rPr>
              <a:t>Auflösung des Kontos und Überführung des vorhandenen Guthabens auf das Vereinskonto</a:t>
            </a:r>
          </a:p>
          <a:p>
            <a:pPr>
              <a:spcAft>
                <a:spcPts val="1200"/>
              </a:spcAft>
            </a:pPr>
            <a:r>
              <a:rPr lang="de-DE" b="1" dirty="0">
                <a:latin typeface="Calibri   "/>
              </a:rPr>
              <a:t>Am 4.5.2022: </a:t>
            </a:r>
            <a:r>
              <a:rPr lang="de-DE" dirty="0">
                <a:latin typeface="Calibri   "/>
              </a:rPr>
              <a:t>Freistellungsbescheid des Finanzamts bis einschließlich 2020</a:t>
            </a:r>
          </a:p>
          <a:p>
            <a:pPr>
              <a:spcAft>
                <a:spcPts val="1200"/>
              </a:spcAft>
            </a:pPr>
            <a:r>
              <a:rPr lang="de-DE" dirty="0">
                <a:latin typeface="Calibri   "/>
                <a:sym typeface="Wingdings"/>
              </a:rPr>
              <a:t>  </a:t>
            </a:r>
            <a:r>
              <a:rPr lang="de-DE" dirty="0">
                <a:latin typeface="Calibri   "/>
              </a:rPr>
              <a:t>Zukünftig wird die Ausbildung über dieses Vereinskonto laufen!</a:t>
            </a:r>
          </a:p>
        </p:txBody>
      </p:sp>
      <p:sp>
        <p:nvSpPr>
          <p:cNvPr id="10" name="Google Shape;198;p29"/>
          <p:cNvSpPr txBox="1">
            <a:spLocks noGrp="1"/>
          </p:cNvSpPr>
          <p:nvPr>
            <p:ph type="title"/>
          </p:nvPr>
        </p:nvSpPr>
        <p:spPr>
          <a:xfrm>
            <a:off x="1196340" y="546948"/>
            <a:ext cx="4259580" cy="67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3200" b="1" dirty="0">
                <a:solidFill>
                  <a:schemeClr val="accent6">
                    <a:lumMod val="75000"/>
                  </a:schemeClr>
                </a:solidFill>
                <a:latin typeface="Calibri   "/>
              </a:rPr>
              <a:t>Ausbildungskonto</a:t>
            </a:r>
            <a:endParaRPr sz="3200" b="1" dirty="0">
              <a:solidFill>
                <a:schemeClr val="accent6">
                  <a:lumMod val="75000"/>
                </a:schemeClr>
              </a:solidFill>
              <a:latin typeface="Calibri   "/>
            </a:endParaRPr>
          </a:p>
        </p:txBody>
      </p:sp>
    </p:spTree>
    <p:extLst>
      <p:ext uri="{BB962C8B-B14F-4D97-AF65-F5344CB8AC3E}">
        <p14:creationId xmlns:p14="http://schemas.microsoft.com/office/powerpoint/2010/main" val="2656729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9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2983" y="0"/>
            <a:ext cx="1249087" cy="1764792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9"/>
          <p:cNvSpPr txBox="1">
            <a:spLocks noGrp="1"/>
          </p:cNvSpPr>
          <p:nvPr>
            <p:ph type="title"/>
          </p:nvPr>
        </p:nvSpPr>
        <p:spPr>
          <a:xfrm>
            <a:off x="882925" y="440100"/>
            <a:ext cx="5593080" cy="67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800"/>
            </a:pPr>
            <a:r>
              <a:rPr lang="de-DE" sz="3200" b="1" dirty="0">
                <a:solidFill>
                  <a:schemeClr val="accent6">
                    <a:lumMod val="75000"/>
                  </a:schemeClr>
                </a:solidFill>
                <a:latin typeface="Calibri Light "/>
              </a:rPr>
              <a:t>Kassenbericht 2021 – Teil 2</a:t>
            </a:r>
            <a:endParaRPr sz="3200" b="1" dirty="0">
              <a:solidFill>
                <a:schemeClr val="accent6">
                  <a:lumMod val="75000"/>
                </a:schemeClr>
              </a:solidFill>
              <a:latin typeface="Calibri Light "/>
            </a:endParaRPr>
          </a:p>
        </p:txBody>
      </p:sp>
      <p:sp>
        <p:nvSpPr>
          <p:cNvPr id="200" name="Google Shape;200;p29"/>
          <p:cNvSpPr txBox="1">
            <a:spLocks noGrp="1"/>
          </p:cNvSpPr>
          <p:nvPr>
            <p:ph type="ftr" idx="11"/>
          </p:nvPr>
        </p:nvSpPr>
        <p:spPr>
          <a:xfrm>
            <a:off x="499628" y="6348329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 Juni 2022</a:t>
            </a:r>
            <a:endParaRPr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522297"/>
              </p:ext>
            </p:extLst>
          </p:nvPr>
        </p:nvGraphicFramePr>
        <p:xfrm>
          <a:off x="844455" y="2093579"/>
          <a:ext cx="6206049" cy="1979737"/>
        </p:xfrm>
        <a:graphic>
          <a:graphicData uri="http://schemas.openxmlformats.org/drawingml/2006/table">
            <a:tbl>
              <a:tblPr>
                <a:tableStyleId>{9F25DD0C-5A2F-4B47-A4C7-0388DF729A5A}</a:tableStyleId>
              </a:tblPr>
              <a:tblGrid>
                <a:gridCol w="2945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6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67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67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0017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300" u="none" strike="noStrike" dirty="0">
                          <a:effectLst/>
                        </a:rPr>
                        <a:t>Kategorie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300" u="none" strike="noStrike" dirty="0">
                          <a:effectLst/>
                        </a:rPr>
                        <a:t>Einnahmen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300" u="none" strike="noStrike">
                          <a:effectLst/>
                        </a:rPr>
                        <a:t>Ausgaben</a:t>
                      </a:r>
                      <a:endParaRPr lang="de-DE" sz="13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300" u="none" strike="noStrike">
                          <a:effectLst/>
                        </a:rPr>
                        <a:t>Saldo</a:t>
                      </a:r>
                      <a:endParaRPr lang="de-DE" sz="1300" b="1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599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Bankgebühren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58,80 €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-58,80 €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599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DLR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0,00 €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227,75 €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-227,75 €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599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Veranstaltungskosten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106,34 €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effectLst/>
                        </a:rPr>
                        <a:t>159,50 €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-53,16 €</a:t>
                      </a:r>
                      <a:endParaRPr lang="de-DE" sz="1300" b="0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599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Gesamt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b="1" u="none" strike="noStrike" dirty="0">
                          <a:effectLst/>
                        </a:rPr>
                        <a:t>106,34 €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b="1" u="none" strike="noStrike" dirty="0">
                          <a:effectLst/>
                        </a:rPr>
                        <a:t>446,05 €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-339,71 €</a:t>
                      </a:r>
                      <a:endParaRPr lang="de-DE" sz="13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599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599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Kontostand 31.12.2020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b="1" u="none" strike="noStrike" dirty="0">
                          <a:effectLst/>
                        </a:rPr>
                        <a:t>13.903,55 €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599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Kontostand 31.12.2021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b="1" u="none" strike="noStrike" dirty="0">
                          <a:effectLst/>
                        </a:rPr>
                        <a:t>13.563,84 €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9081">
                <a:tc>
                  <a:txBody>
                    <a:bodyPr/>
                    <a:lstStyle/>
                    <a:p>
                      <a:pPr algn="l" fontAlgn="ctr"/>
                      <a:r>
                        <a:rPr lang="de-DE" sz="1300" b="1" u="none" strike="noStrike" dirty="0">
                          <a:effectLst/>
                        </a:rPr>
                        <a:t>Saldo</a:t>
                      </a:r>
                      <a:endParaRPr lang="de-DE" sz="13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3918" marR="5595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de-DE" sz="13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-339,71 €</a:t>
                      </a:r>
                      <a:endParaRPr lang="de-DE" sz="1300" b="1" i="0" u="none" strike="noStrike" dirty="0">
                        <a:solidFill>
                          <a:srgbClr val="FF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300" u="none" strike="noStrike" dirty="0">
                          <a:effectLst/>
                        </a:rPr>
                        <a:t> </a:t>
                      </a:r>
                      <a:endParaRPr lang="de-DE" sz="13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5595" marR="72000" marT="5595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770021" y="1371600"/>
            <a:ext cx="2747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Ausbildungskonto MVB Mainz</a:t>
            </a:r>
          </a:p>
          <a:p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1271545" y="4756046"/>
            <a:ext cx="572464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800" dirty="0">
                <a:latin typeface="Calibri   "/>
              </a:rPr>
              <a:t>Summe beider Konten Stand 31.12.2021</a:t>
            </a:r>
            <a:r>
              <a:rPr lang="de-DE" sz="1800" b="1" dirty="0">
                <a:latin typeface="Calibri   "/>
              </a:rPr>
              <a:t>: 75.180,06 €</a:t>
            </a:r>
          </a:p>
          <a:p>
            <a:endParaRPr lang="de-DE" dirty="0">
              <a:latin typeface="Calibri   "/>
            </a:endParaRPr>
          </a:p>
          <a:p>
            <a:endParaRPr lang="de-DE" dirty="0">
              <a:latin typeface="Calibri   "/>
            </a:endParaRPr>
          </a:p>
        </p:txBody>
      </p:sp>
    </p:spTree>
    <p:extLst>
      <p:ext uri="{BB962C8B-B14F-4D97-AF65-F5344CB8AC3E}">
        <p14:creationId xmlns:p14="http://schemas.microsoft.com/office/powerpoint/2010/main" val="3342606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31" descr="D:\AKulturbotschafter\Logos\KWB_Logo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45453" y="0"/>
            <a:ext cx="147661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1"/>
          <p:cNvSpPr txBox="1">
            <a:spLocks noGrp="1"/>
          </p:cNvSpPr>
          <p:nvPr>
            <p:ph type="ftr" idx="11"/>
          </p:nvPr>
        </p:nvSpPr>
        <p:spPr>
          <a:xfrm>
            <a:off x="467544" y="6356350"/>
            <a:ext cx="756084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400" dirty="0"/>
              <a:t>Mitgliederversammlung der Kultur- und Weinbotschafter Rheinhessen e.V</a:t>
            </a:r>
            <a:r>
              <a:rPr lang="de-DE" dirty="0"/>
              <a:t>. am 2.Juni 2022</a:t>
            </a:r>
            <a:endParaRPr dirty="0"/>
          </a:p>
        </p:txBody>
      </p:sp>
      <p:sp>
        <p:nvSpPr>
          <p:cNvPr id="2" name="Rechteck 1"/>
          <p:cNvSpPr/>
          <p:nvPr/>
        </p:nvSpPr>
        <p:spPr>
          <a:xfrm>
            <a:off x="431000" y="2286505"/>
            <a:ext cx="752000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de-DE" sz="6600" b="1" cap="all" spc="0" dirty="0" err="1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AusspRache</a:t>
            </a:r>
            <a:r>
              <a:rPr lang="de-DE" sz="6600" b="1" cap="all" spc="0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. . </a:t>
            </a:r>
            <a:r>
              <a:rPr lang="de-DE" sz="6600" b="1" cap="all" dirty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.</a:t>
            </a:r>
            <a:endParaRPr lang="de-DE" sz="6600" b="1" cap="all" spc="0" dirty="0">
              <a:ln w="0"/>
              <a:solidFill>
                <a:schemeClr val="accent3">
                  <a:lumMod val="7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7956973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arissa">
  <a:themeElements>
    <a:clrScheme name="Larissa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2370</Words>
  <Application>Microsoft Macintosh PowerPoint</Application>
  <PresentationFormat>Bildschirmpräsentation (4:3)</PresentationFormat>
  <Paragraphs>495</Paragraphs>
  <Slides>31</Slides>
  <Notes>27</Notes>
  <HiddenSlides>1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31</vt:i4>
      </vt:variant>
    </vt:vector>
  </HeadingPairs>
  <TitlesOfParts>
    <vt:vector size="43" baseType="lpstr">
      <vt:lpstr>Arial</vt:lpstr>
      <vt:lpstr>Bell MT</vt:lpstr>
      <vt:lpstr>Calibri</vt:lpstr>
      <vt:lpstr>Calibri   </vt:lpstr>
      <vt:lpstr>Calibri    </vt:lpstr>
      <vt:lpstr>Calibri Light</vt:lpstr>
      <vt:lpstr>Calibri Light </vt:lpstr>
      <vt:lpstr>Symbol</vt:lpstr>
      <vt:lpstr>Wingdings</vt:lpstr>
      <vt:lpstr>Larissa</vt:lpstr>
      <vt:lpstr>Office</vt:lpstr>
      <vt:lpstr>1_Office</vt:lpstr>
      <vt:lpstr>Mitgliederversammlung der  Kultur- und Weinbotschafter  Rheinhessen e.V. am 2. Juni 2022</vt:lpstr>
      <vt:lpstr>Das KWB Jahr im Rückblick</vt:lpstr>
      <vt:lpstr>Das KWB Jahr im Rückblick</vt:lpstr>
      <vt:lpstr>Broschüre und Statistik</vt:lpstr>
      <vt:lpstr>Kassenbericht  2021 – Teil 1</vt:lpstr>
      <vt:lpstr>Ausbildungskonto</vt:lpstr>
      <vt:lpstr>Ausbildungskonto</vt:lpstr>
      <vt:lpstr>Kassenbericht 2021 – Teil 2</vt:lpstr>
      <vt:lpstr>PowerPoint-Präsentation</vt:lpstr>
      <vt:lpstr>Ergebnis Kassenprüfung</vt:lpstr>
      <vt:lpstr>Entlastung des Vorstandes</vt:lpstr>
      <vt:lpstr>Neuwahl des geschäftsführenden Vorstandes</vt:lpstr>
      <vt:lpstr>  Neuwahl der Beisitzer</vt:lpstr>
      <vt:lpstr>  Neuwahl der Beisitzer</vt:lpstr>
      <vt:lpstr>Neuwahl der Kassenprüfer</vt:lpstr>
      <vt:lpstr>Besetzung ohne Wahl</vt:lpstr>
      <vt:lpstr>Verabschiedung aus dem Vorstand</vt:lpstr>
      <vt:lpstr>PowerPoint-Präsentation</vt:lpstr>
      <vt:lpstr>Antrag des Vorstands</vt:lpstr>
      <vt:lpstr>Berichte</vt:lpstr>
      <vt:lpstr>Bericht der  KWB Wandergruppe</vt:lpstr>
      <vt:lpstr>KWB Wandergruppe Allgemein</vt:lpstr>
      <vt:lpstr>KWB Wandergruppe  Aktivitäten  </vt:lpstr>
      <vt:lpstr>E-Bike Gruppe</vt:lpstr>
      <vt:lpstr>Ideenschmiede</vt:lpstr>
      <vt:lpstr>Winzer für ein Jahr</vt:lpstr>
      <vt:lpstr>Tourismusgruppe</vt:lpstr>
      <vt:lpstr>Tourismusgruppe</vt:lpstr>
      <vt:lpstr>Tourismusgruppe</vt:lpstr>
      <vt:lpstr>Ausblick und Verschiedenes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Höhepunkte  KWB Jahr</dc:title>
  <dc:creator>Herrad 11</dc:creator>
  <cp:lastModifiedBy>Bardo Kämmerer</cp:lastModifiedBy>
  <cp:revision>65</cp:revision>
  <dcterms:modified xsi:type="dcterms:W3CDTF">2022-06-03T13:39:35Z</dcterms:modified>
</cp:coreProperties>
</file>